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921" r:id="rId2"/>
    <p:sldId id="922" r:id="rId3"/>
    <p:sldId id="979" r:id="rId4"/>
    <p:sldId id="1007" r:id="rId5"/>
    <p:sldId id="980" r:id="rId6"/>
    <p:sldId id="1003" r:id="rId7"/>
    <p:sldId id="1004" r:id="rId8"/>
    <p:sldId id="1005" r:id="rId9"/>
    <p:sldId id="1010" r:id="rId10"/>
    <p:sldId id="999" r:id="rId11"/>
    <p:sldId id="1000" r:id="rId12"/>
    <p:sldId id="1009" r:id="rId13"/>
    <p:sldId id="1001" r:id="rId14"/>
    <p:sldId id="997" r:id="rId15"/>
    <p:sldId id="923" r:id="rId16"/>
    <p:sldId id="1002" r:id="rId17"/>
    <p:sldId id="971" r:id="rId18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ynee Bradley" initials="LB" lastIdx="28" clrIdx="0"/>
  <p:cmAuthor id="1" name="Deena Burjorjee dburjorjee" initials="DB" lastIdx="1" clrIdx="1"/>
  <p:cmAuthor id="2" name="cgerteiser" initials="c" lastIdx="20" clrIdx="2"/>
  <p:cmAuthor id="3" name="Patrick Kelley" initials="PK" lastIdx="17" clrIdx="3"/>
  <p:cmAuthor id="4" name="yOlteanu" initials="y" lastIdx="10" clrIdx="4"/>
  <p:cmAuthor id="5" name="Yasmin Olteanu" initials="YO" lastIdx="1" clrIdx="5"/>
  <p:cmAuthor id="6" name="Author" initials="A" lastIdx="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8000"/>
    <a:srgbClr val="FDEEE7"/>
    <a:srgbClr val="FCDBCC"/>
    <a:srgbClr val="D0FE6A"/>
    <a:srgbClr val="B66813"/>
    <a:srgbClr val="F9B495"/>
    <a:srgbClr val="FDE9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33" autoAdjust="0"/>
  </p:normalViewPr>
  <p:slideViewPr>
    <p:cSldViewPr snapToGrid="0">
      <p:cViewPr varScale="1">
        <p:scale>
          <a:sx n="112" d="100"/>
          <a:sy n="112" d="100"/>
        </p:scale>
        <p:origin x="-1925" y="-77"/>
      </p:cViewPr>
      <p:guideLst>
        <p:guide orient="horz" pos="864"/>
        <p:guide pos="2880"/>
      </p:guideLst>
    </p:cSldViewPr>
  </p:slideViewPr>
  <p:outlineViewPr>
    <p:cViewPr>
      <p:scale>
        <a:sx n="33" d="100"/>
        <a:sy n="33" d="100"/>
      </p:scale>
      <p:origin x="0" y="51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982" y="-96"/>
      </p:cViewPr>
      <p:guideLst>
        <p:guide orient="horz" pos="3129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7FDF41-2145-4BF4-82F0-5B63B059FB8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F52BD08-517C-4944-A3B6-AFC8ABED2A98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smtClean="0"/>
            <a:t>USOS DEL CRÉDITO</a:t>
          </a:r>
          <a:endParaRPr lang="en-GB" dirty="0"/>
        </a:p>
      </dgm:t>
    </dgm:pt>
    <dgm:pt modelId="{9E28DCE4-5B98-4109-BA65-FF6993B9B8DE}" type="parTrans" cxnId="{6EE8B1FE-E799-42B0-8E6C-38907351FEE0}">
      <dgm:prSet/>
      <dgm:spPr/>
      <dgm:t>
        <a:bodyPr/>
        <a:lstStyle/>
        <a:p>
          <a:endParaRPr lang="en-GB"/>
        </a:p>
      </dgm:t>
    </dgm:pt>
    <dgm:pt modelId="{3EDE87A7-599A-44C5-8B34-66254464968B}" type="sibTrans" cxnId="{6EE8B1FE-E799-42B0-8E6C-38907351FEE0}">
      <dgm:prSet/>
      <dgm:spPr/>
      <dgm:t>
        <a:bodyPr/>
        <a:lstStyle/>
        <a:p>
          <a:endParaRPr lang="en-GB"/>
        </a:p>
      </dgm:t>
    </dgm:pt>
    <dgm:pt modelId="{AD0900F9-AEF8-43B5-89A3-FA21D1F949AE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err="1" smtClean="0"/>
            <a:t>Reparación</a:t>
          </a:r>
          <a:r>
            <a:rPr lang="en-GB" dirty="0" smtClean="0"/>
            <a:t> del </a:t>
          </a:r>
          <a:r>
            <a:rPr lang="en-GB" dirty="0" err="1" smtClean="0"/>
            <a:t>hogar</a:t>
          </a:r>
          <a:r>
            <a:rPr lang="en-GB" dirty="0" smtClean="0"/>
            <a:t>, </a:t>
          </a:r>
          <a:r>
            <a:rPr lang="en-GB" dirty="0" err="1" smtClean="0"/>
            <a:t>baño</a:t>
          </a:r>
          <a:r>
            <a:rPr lang="en-GB" dirty="0" smtClean="0"/>
            <a:t>, </a:t>
          </a:r>
          <a:r>
            <a:rPr lang="en-GB" dirty="0" err="1" smtClean="0"/>
            <a:t>matrícula</a:t>
          </a:r>
          <a:r>
            <a:rPr lang="en-GB" dirty="0" smtClean="0"/>
            <a:t> </a:t>
          </a:r>
          <a:r>
            <a:rPr lang="en-GB" dirty="0" err="1" smtClean="0"/>
            <a:t>escolar</a:t>
          </a:r>
          <a:r>
            <a:rPr lang="en-GB" dirty="0" smtClean="0"/>
            <a:t>, </a:t>
          </a:r>
          <a:endParaRPr lang="en-GB" dirty="0"/>
        </a:p>
      </dgm:t>
    </dgm:pt>
    <dgm:pt modelId="{46100844-E789-42BB-AC18-1C2E72BD91C1}" type="parTrans" cxnId="{510F50BF-AA78-4281-BECA-436440DB9936}">
      <dgm:prSet/>
      <dgm:spPr/>
      <dgm:t>
        <a:bodyPr/>
        <a:lstStyle/>
        <a:p>
          <a:endParaRPr lang="en-GB"/>
        </a:p>
      </dgm:t>
    </dgm:pt>
    <dgm:pt modelId="{9E72E0B4-7A70-440F-81C4-CAE566609409}" type="sibTrans" cxnId="{510F50BF-AA78-4281-BECA-436440DB9936}">
      <dgm:prSet/>
      <dgm:spPr/>
      <dgm:t>
        <a:bodyPr/>
        <a:lstStyle/>
        <a:p>
          <a:endParaRPr lang="en-GB"/>
        </a:p>
      </dgm:t>
    </dgm:pt>
    <dgm:pt modelId="{1E3A8D4E-EB0E-4CF0-B8C2-6044F83E7F3F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smtClean="0"/>
            <a:t>RESULTADOS CORTO PLAZO</a:t>
          </a:r>
          <a:endParaRPr lang="en-GB" dirty="0"/>
        </a:p>
      </dgm:t>
    </dgm:pt>
    <dgm:pt modelId="{2E8BD16C-2E38-4D47-A7B4-78F2D4647945}" type="parTrans" cxnId="{03D7B306-B6F7-4301-A4A5-DFA2FCFDACF4}">
      <dgm:prSet/>
      <dgm:spPr/>
      <dgm:t>
        <a:bodyPr/>
        <a:lstStyle/>
        <a:p>
          <a:endParaRPr lang="en-GB"/>
        </a:p>
      </dgm:t>
    </dgm:pt>
    <dgm:pt modelId="{14E737C3-9722-49DB-92C8-257E6030B724}" type="sibTrans" cxnId="{03D7B306-B6F7-4301-A4A5-DFA2FCFDACF4}">
      <dgm:prSet/>
      <dgm:spPr/>
      <dgm:t>
        <a:bodyPr/>
        <a:lstStyle/>
        <a:p>
          <a:endParaRPr lang="en-GB"/>
        </a:p>
      </dgm:t>
    </dgm:pt>
    <dgm:pt modelId="{0C4DC091-22CB-4AA6-9B77-5E2C8AC1697B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err="1" smtClean="0"/>
            <a:t>Activos</a:t>
          </a:r>
          <a:r>
            <a:rPr lang="en-GB" dirty="0" smtClean="0"/>
            <a:t>, </a:t>
          </a:r>
          <a:r>
            <a:rPr lang="en-GB" dirty="0" err="1" smtClean="0"/>
            <a:t>rotación</a:t>
          </a:r>
          <a:r>
            <a:rPr lang="en-GB" dirty="0" smtClean="0"/>
            <a:t>, </a:t>
          </a:r>
          <a:r>
            <a:rPr lang="en-GB" dirty="0" err="1" smtClean="0"/>
            <a:t>empleo</a:t>
          </a:r>
          <a:endParaRPr lang="en-GB" dirty="0"/>
        </a:p>
      </dgm:t>
    </dgm:pt>
    <dgm:pt modelId="{478B3533-EC2A-4EA4-BB56-D8F2F3754223}" type="parTrans" cxnId="{3EC7DA54-0075-44E9-B61E-12E558982F27}">
      <dgm:prSet/>
      <dgm:spPr/>
      <dgm:t>
        <a:bodyPr/>
        <a:lstStyle/>
        <a:p>
          <a:endParaRPr lang="en-GB"/>
        </a:p>
      </dgm:t>
    </dgm:pt>
    <dgm:pt modelId="{D274238E-F4A8-471F-9E61-2A4B42A95BE8}" type="sibTrans" cxnId="{3EC7DA54-0075-44E9-B61E-12E558982F27}">
      <dgm:prSet/>
      <dgm:spPr/>
      <dgm:t>
        <a:bodyPr/>
        <a:lstStyle/>
        <a:p>
          <a:endParaRPr lang="en-GB"/>
        </a:p>
      </dgm:t>
    </dgm:pt>
    <dgm:pt modelId="{B6998894-74CD-473D-82F7-A4223C9EFFEB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err="1" smtClean="0"/>
            <a:t>Instalaciones</a:t>
          </a:r>
          <a:r>
            <a:rPr lang="en-GB" dirty="0" smtClean="0"/>
            <a:t>, </a:t>
          </a:r>
          <a:r>
            <a:rPr lang="en-GB" dirty="0" err="1" smtClean="0"/>
            <a:t>niños</a:t>
          </a:r>
          <a:r>
            <a:rPr lang="en-GB" dirty="0" smtClean="0"/>
            <a:t> en la </a:t>
          </a:r>
          <a:r>
            <a:rPr lang="en-GB" dirty="0" err="1" smtClean="0"/>
            <a:t>escuela</a:t>
          </a:r>
          <a:endParaRPr lang="en-GB" dirty="0"/>
        </a:p>
      </dgm:t>
    </dgm:pt>
    <dgm:pt modelId="{3DFBAC48-5F17-4AF3-A77A-2FBE61618261}" type="parTrans" cxnId="{836CFC33-6D52-4AE1-A096-BB6BC5E18C3B}">
      <dgm:prSet/>
      <dgm:spPr/>
      <dgm:t>
        <a:bodyPr/>
        <a:lstStyle/>
        <a:p>
          <a:endParaRPr lang="en-GB"/>
        </a:p>
      </dgm:t>
    </dgm:pt>
    <dgm:pt modelId="{E4BA81C1-1706-4856-9432-5F5B09664494}" type="sibTrans" cxnId="{836CFC33-6D52-4AE1-A096-BB6BC5E18C3B}">
      <dgm:prSet/>
      <dgm:spPr/>
      <dgm:t>
        <a:bodyPr/>
        <a:lstStyle/>
        <a:p>
          <a:endParaRPr lang="en-GB"/>
        </a:p>
      </dgm:t>
    </dgm:pt>
    <dgm:pt modelId="{8352D16C-E5F0-40F7-BBD6-2727FD748013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smtClean="0"/>
            <a:t>RESULTADOS LARGO PLAZO</a:t>
          </a:r>
          <a:endParaRPr lang="en-GB" dirty="0"/>
        </a:p>
      </dgm:t>
    </dgm:pt>
    <dgm:pt modelId="{350EE2A8-79DC-411C-AE88-1DF2263F58A6}" type="parTrans" cxnId="{235B9435-0892-44C3-A48C-B9E4F7EE8D12}">
      <dgm:prSet/>
      <dgm:spPr/>
      <dgm:t>
        <a:bodyPr/>
        <a:lstStyle/>
        <a:p>
          <a:endParaRPr lang="en-GB"/>
        </a:p>
      </dgm:t>
    </dgm:pt>
    <dgm:pt modelId="{23AC72A8-B8DF-4970-A104-A236B91ABA63}" type="sibTrans" cxnId="{235B9435-0892-44C3-A48C-B9E4F7EE8D12}">
      <dgm:prSet/>
      <dgm:spPr/>
      <dgm:t>
        <a:bodyPr/>
        <a:lstStyle/>
        <a:p>
          <a:endParaRPr lang="en-GB"/>
        </a:p>
      </dgm:t>
    </dgm:pt>
    <dgm:pt modelId="{91B18C4D-2F74-4026-8FA2-2901F723F498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err="1" smtClean="0"/>
            <a:t>Reducción</a:t>
          </a:r>
          <a:r>
            <a:rPr lang="en-GB" dirty="0" smtClean="0"/>
            <a:t> de </a:t>
          </a:r>
          <a:r>
            <a:rPr lang="en-GB" dirty="0" err="1" smtClean="0"/>
            <a:t>pobreza</a:t>
          </a:r>
          <a:endParaRPr lang="en-GB" dirty="0"/>
        </a:p>
      </dgm:t>
    </dgm:pt>
    <dgm:pt modelId="{E8EEF52E-293A-4881-A6F8-C3C1A8C90505}" type="parTrans" cxnId="{BA9D04B9-FD9B-48B9-A6C9-0E7A3B1B433F}">
      <dgm:prSet/>
      <dgm:spPr/>
      <dgm:t>
        <a:bodyPr/>
        <a:lstStyle/>
        <a:p>
          <a:endParaRPr lang="en-GB"/>
        </a:p>
      </dgm:t>
    </dgm:pt>
    <dgm:pt modelId="{97352A29-0FD5-4A4B-993A-09AD333AE7AA}" type="sibTrans" cxnId="{BA9D04B9-FD9B-48B9-A6C9-0E7A3B1B433F}">
      <dgm:prSet/>
      <dgm:spPr/>
      <dgm:t>
        <a:bodyPr/>
        <a:lstStyle/>
        <a:p>
          <a:endParaRPr lang="en-GB"/>
        </a:p>
      </dgm:t>
    </dgm:pt>
    <dgm:pt modelId="{5362CA9D-DBFC-46E2-B56B-980D206ACEFD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err="1" smtClean="0"/>
            <a:t>Enfrentar</a:t>
          </a:r>
          <a:r>
            <a:rPr lang="en-GB" dirty="0" smtClean="0"/>
            <a:t> el </a:t>
          </a:r>
          <a:r>
            <a:rPr lang="en-GB" dirty="0" err="1" smtClean="0"/>
            <a:t>riesgo</a:t>
          </a:r>
          <a:endParaRPr lang="en-GB" dirty="0"/>
        </a:p>
      </dgm:t>
    </dgm:pt>
    <dgm:pt modelId="{B5F46A9F-9FBF-4BA1-80AE-12EE222FDBD7}" type="parTrans" cxnId="{907CDBB4-48AF-4574-AEDF-CEC88A801D78}">
      <dgm:prSet/>
      <dgm:spPr/>
      <dgm:t>
        <a:bodyPr/>
        <a:lstStyle/>
        <a:p>
          <a:endParaRPr lang="en-GB"/>
        </a:p>
      </dgm:t>
    </dgm:pt>
    <dgm:pt modelId="{5C3FF123-74CE-4E7F-9736-CC24F36DFA8B}" type="sibTrans" cxnId="{907CDBB4-48AF-4574-AEDF-CEC88A801D78}">
      <dgm:prSet/>
      <dgm:spPr/>
      <dgm:t>
        <a:bodyPr/>
        <a:lstStyle/>
        <a:p>
          <a:endParaRPr lang="en-GB"/>
        </a:p>
      </dgm:t>
    </dgm:pt>
    <dgm:pt modelId="{A4BEBE39-61A1-4714-822F-32AAE40F011B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err="1" smtClean="0"/>
            <a:t>Negocios</a:t>
          </a:r>
          <a:r>
            <a:rPr lang="en-GB" dirty="0" smtClean="0"/>
            <a:t>, </a:t>
          </a:r>
          <a:r>
            <a:rPr lang="en-GB" dirty="0" err="1" smtClean="0"/>
            <a:t>agricultura</a:t>
          </a:r>
          <a:r>
            <a:rPr lang="en-GB" dirty="0" smtClean="0"/>
            <a:t> , </a:t>
          </a:r>
          <a:endParaRPr lang="en-GB" dirty="0"/>
        </a:p>
      </dgm:t>
    </dgm:pt>
    <dgm:pt modelId="{225C7918-EDD5-492D-992B-14CF192F26AA}" type="parTrans" cxnId="{81A35865-B3D9-4393-9991-A1640C960ED1}">
      <dgm:prSet/>
      <dgm:spPr/>
      <dgm:t>
        <a:bodyPr/>
        <a:lstStyle/>
        <a:p>
          <a:endParaRPr lang="en-GB"/>
        </a:p>
      </dgm:t>
    </dgm:pt>
    <dgm:pt modelId="{2FB1A6AF-5DDA-4ECF-BC0E-71FE9561AF01}" type="sibTrans" cxnId="{81A35865-B3D9-4393-9991-A1640C960ED1}">
      <dgm:prSet/>
      <dgm:spPr/>
      <dgm:t>
        <a:bodyPr/>
        <a:lstStyle/>
        <a:p>
          <a:endParaRPr lang="en-GB"/>
        </a:p>
      </dgm:t>
    </dgm:pt>
    <dgm:pt modelId="{FE42F77B-2C64-4085-87E2-DFFE88CC4DD4}" type="pres">
      <dgm:prSet presAssocID="{977FDF41-2145-4BF4-82F0-5B63B059FB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D57C393-4D51-446C-943A-2DBDFD6436C1}" type="pres">
      <dgm:prSet presAssocID="{CF52BD08-517C-4944-A3B6-AFC8ABED2A9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0DD7FB-FBA0-45CA-A4EB-6BD6B81FC376}" type="pres">
      <dgm:prSet presAssocID="{3EDE87A7-599A-44C5-8B34-66254464968B}" presName="sibTrans" presStyleCnt="0"/>
      <dgm:spPr/>
    </dgm:pt>
    <dgm:pt modelId="{1D723ED4-BD2A-4CCF-B535-84F0E410A6D2}" type="pres">
      <dgm:prSet presAssocID="{1E3A8D4E-EB0E-4CF0-B8C2-6044F83E7F3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96B9AB-6B2D-412A-A4F7-B766974C9D8B}" type="pres">
      <dgm:prSet presAssocID="{14E737C3-9722-49DB-92C8-257E6030B724}" presName="sibTrans" presStyleCnt="0"/>
      <dgm:spPr/>
    </dgm:pt>
    <dgm:pt modelId="{1A269EB2-B98B-4947-A8EA-6B32FFAB977D}" type="pres">
      <dgm:prSet presAssocID="{8352D16C-E5F0-40F7-BBD6-2727FD74801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EE8B1FE-E799-42B0-8E6C-38907351FEE0}" srcId="{977FDF41-2145-4BF4-82F0-5B63B059FB88}" destId="{CF52BD08-517C-4944-A3B6-AFC8ABED2A98}" srcOrd="0" destOrd="0" parTransId="{9E28DCE4-5B98-4109-BA65-FF6993B9B8DE}" sibTransId="{3EDE87A7-599A-44C5-8B34-66254464968B}"/>
    <dgm:cxn modelId="{8F03DDCB-DD30-4CA5-9E23-E2BD027C3A2E}" type="presOf" srcId="{CF52BD08-517C-4944-A3B6-AFC8ABED2A98}" destId="{7D57C393-4D51-446C-943A-2DBDFD6436C1}" srcOrd="0" destOrd="0" presId="urn:microsoft.com/office/officeart/2005/8/layout/hList6"/>
    <dgm:cxn modelId="{8E7D9E4E-0746-4ED9-B5F2-FB1E2E586118}" type="presOf" srcId="{8352D16C-E5F0-40F7-BBD6-2727FD748013}" destId="{1A269EB2-B98B-4947-A8EA-6B32FFAB977D}" srcOrd="0" destOrd="0" presId="urn:microsoft.com/office/officeart/2005/8/layout/hList6"/>
    <dgm:cxn modelId="{B0B500A7-194D-4F27-B533-24FEBA49DC98}" type="presOf" srcId="{B6998894-74CD-473D-82F7-A4223C9EFFEB}" destId="{1D723ED4-BD2A-4CCF-B535-84F0E410A6D2}" srcOrd="0" destOrd="2" presId="urn:microsoft.com/office/officeart/2005/8/layout/hList6"/>
    <dgm:cxn modelId="{0AAC123E-3D78-41E7-92A0-81BFC90B6330}" type="presOf" srcId="{91B18C4D-2F74-4026-8FA2-2901F723F498}" destId="{1A269EB2-B98B-4947-A8EA-6B32FFAB977D}" srcOrd="0" destOrd="1" presId="urn:microsoft.com/office/officeart/2005/8/layout/hList6"/>
    <dgm:cxn modelId="{BA9D04B9-FD9B-48B9-A6C9-0E7A3B1B433F}" srcId="{8352D16C-E5F0-40F7-BBD6-2727FD748013}" destId="{91B18C4D-2F74-4026-8FA2-2901F723F498}" srcOrd="0" destOrd="0" parTransId="{E8EEF52E-293A-4881-A6F8-C3C1A8C90505}" sibTransId="{97352A29-0FD5-4A4B-993A-09AD333AE7AA}"/>
    <dgm:cxn modelId="{E18461CD-0DDB-4D7E-A04B-53092B6E276F}" type="presOf" srcId="{A4BEBE39-61A1-4714-822F-32AAE40F011B}" destId="{7D57C393-4D51-446C-943A-2DBDFD6436C1}" srcOrd="0" destOrd="1" presId="urn:microsoft.com/office/officeart/2005/8/layout/hList6"/>
    <dgm:cxn modelId="{5650AB30-CDF5-48D4-B518-92F011C55682}" type="presOf" srcId="{0C4DC091-22CB-4AA6-9B77-5E2C8AC1697B}" destId="{1D723ED4-BD2A-4CCF-B535-84F0E410A6D2}" srcOrd="0" destOrd="1" presId="urn:microsoft.com/office/officeart/2005/8/layout/hList6"/>
    <dgm:cxn modelId="{CD6FEAC5-6602-4544-957A-4E35F4E9FC7E}" type="presOf" srcId="{5362CA9D-DBFC-46E2-B56B-980D206ACEFD}" destId="{1A269EB2-B98B-4947-A8EA-6B32FFAB977D}" srcOrd="0" destOrd="2" presId="urn:microsoft.com/office/officeart/2005/8/layout/hList6"/>
    <dgm:cxn modelId="{510F50BF-AA78-4281-BECA-436440DB9936}" srcId="{CF52BD08-517C-4944-A3B6-AFC8ABED2A98}" destId="{AD0900F9-AEF8-43B5-89A3-FA21D1F949AE}" srcOrd="1" destOrd="0" parTransId="{46100844-E789-42BB-AC18-1C2E72BD91C1}" sibTransId="{9E72E0B4-7A70-440F-81C4-CAE566609409}"/>
    <dgm:cxn modelId="{67271D72-5E19-433C-A84B-5EEA87CB0AC2}" type="presOf" srcId="{AD0900F9-AEF8-43B5-89A3-FA21D1F949AE}" destId="{7D57C393-4D51-446C-943A-2DBDFD6436C1}" srcOrd="0" destOrd="2" presId="urn:microsoft.com/office/officeart/2005/8/layout/hList6"/>
    <dgm:cxn modelId="{3EC7DA54-0075-44E9-B61E-12E558982F27}" srcId="{1E3A8D4E-EB0E-4CF0-B8C2-6044F83E7F3F}" destId="{0C4DC091-22CB-4AA6-9B77-5E2C8AC1697B}" srcOrd="0" destOrd="0" parTransId="{478B3533-EC2A-4EA4-BB56-D8F2F3754223}" sibTransId="{D274238E-F4A8-471F-9E61-2A4B42A95BE8}"/>
    <dgm:cxn modelId="{907CDBB4-48AF-4574-AEDF-CEC88A801D78}" srcId="{8352D16C-E5F0-40F7-BBD6-2727FD748013}" destId="{5362CA9D-DBFC-46E2-B56B-980D206ACEFD}" srcOrd="1" destOrd="0" parTransId="{B5F46A9F-9FBF-4BA1-80AE-12EE222FDBD7}" sibTransId="{5C3FF123-74CE-4E7F-9736-CC24F36DFA8B}"/>
    <dgm:cxn modelId="{F6A8D708-4297-4E37-B8C6-9F993324DBF4}" type="presOf" srcId="{1E3A8D4E-EB0E-4CF0-B8C2-6044F83E7F3F}" destId="{1D723ED4-BD2A-4CCF-B535-84F0E410A6D2}" srcOrd="0" destOrd="0" presId="urn:microsoft.com/office/officeart/2005/8/layout/hList6"/>
    <dgm:cxn modelId="{03D7B306-B6F7-4301-A4A5-DFA2FCFDACF4}" srcId="{977FDF41-2145-4BF4-82F0-5B63B059FB88}" destId="{1E3A8D4E-EB0E-4CF0-B8C2-6044F83E7F3F}" srcOrd="1" destOrd="0" parTransId="{2E8BD16C-2E38-4D47-A7B4-78F2D4647945}" sibTransId="{14E737C3-9722-49DB-92C8-257E6030B724}"/>
    <dgm:cxn modelId="{836CFC33-6D52-4AE1-A096-BB6BC5E18C3B}" srcId="{1E3A8D4E-EB0E-4CF0-B8C2-6044F83E7F3F}" destId="{B6998894-74CD-473D-82F7-A4223C9EFFEB}" srcOrd="1" destOrd="0" parTransId="{3DFBAC48-5F17-4AF3-A77A-2FBE61618261}" sibTransId="{E4BA81C1-1706-4856-9432-5F5B09664494}"/>
    <dgm:cxn modelId="{81A35865-B3D9-4393-9991-A1640C960ED1}" srcId="{CF52BD08-517C-4944-A3B6-AFC8ABED2A98}" destId="{A4BEBE39-61A1-4714-822F-32AAE40F011B}" srcOrd="0" destOrd="0" parTransId="{225C7918-EDD5-492D-992B-14CF192F26AA}" sibTransId="{2FB1A6AF-5DDA-4ECF-BC0E-71FE9561AF01}"/>
    <dgm:cxn modelId="{235B9435-0892-44C3-A48C-B9E4F7EE8D12}" srcId="{977FDF41-2145-4BF4-82F0-5B63B059FB88}" destId="{8352D16C-E5F0-40F7-BBD6-2727FD748013}" srcOrd="2" destOrd="0" parTransId="{350EE2A8-79DC-411C-AE88-1DF2263F58A6}" sibTransId="{23AC72A8-B8DF-4970-A104-A236B91ABA63}"/>
    <dgm:cxn modelId="{B820AE46-C1A2-4A7B-8DDE-74728EB03199}" type="presOf" srcId="{977FDF41-2145-4BF4-82F0-5B63B059FB88}" destId="{FE42F77B-2C64-4085-87E2-DFFE88CC4DD4}" srcOrd="0" destOrd="0" presId="urn:microsoft.com/office/officeart/2005/8/layout/hList6"/>
    <dgm:cxn modelId="{4BB418F8-688B-4C7B-B8DE-381C8E346519}" type="presParOf" srcId="{FE42F77B-2C64-4085-87E2-DFFE88CC4DD4}" destId="{7D57C393-4D51-446C-943A-2DBDFD6436C1}" srcOrd="0" destOrd="0" presId="urn:microsoft.com/office/officeart/2005/8/layout/hList6"/>
    <dgm:cxn modelId="{E6F7CF78-EE09-421E-9066-1CD19CFC7761}" type="presParOf" srcId="{FE42F77B-2C64-4085-87E2-DFFE88CC4DD4}" destId="{FB0DD7FB-FBA0-45CA-A4EB-6BD6B81FC376}" srcOrd="1" destOrd="0" presId="urn:microsoft.com/office/officeart/2005/8/layout/hList6"/>
    <dgm:cxn modelId="{FA215CD6-CB0F-4C99-8261-CBA091A89D3D}" type="presParOf" srcId="{FE42F77B-2C64-4085-87E2-DFFE88CC4DD4}" destId="{1D723ED4-BD2A-4CCF-B535-84F0E410A6D2}" srcOrd="2" destOrd="0" presId="urn:microsoft.com/office/officeart/2005/8/layout/hList6"/>
    <dgm:cxn modelId="{269B9F65-E5FA-4CC2-87C9-2DAFFF786E10}" type="presParOf" srcId="{FE42F77B-2C64-4085-87E2-DFFE88CC4DD4}" destId="{0696B9AB-6B2D-412A-A4F7-B766974C9D8B}" srcOrd="3" destOrd="0" presId="urn:microsoft.com/office/officeart/2005/8/layout/hList6"/>
    <dgm:cxn modelId="{7A9EB80A-BE02-4EA0-8959-4227DA306B1A}" type="presParOf" srcId="{FE42F77B-2C64-4085-87E2-DFFE88CC4DD4}" destId="{1A269EB2-B98B-4947-A8EA-6B32FFAB977D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7FDF41-2145-4BF4-82F0-5B63B059FB8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F52BD08-517C-4944-A3B6-AFC8ABED2A98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smtClean="0"/>
            <a:t>AHORROS/</a:t>
          </a:r>
        </a:p>
        <a:p>
          <a:r>
            <a:rPr lang="en-GB" dirty="0" smtClean="0"/>
            <a:t>SEGURO</a:t>
          </a:r>
          <a:endParaRPr lang="en-GB" dirty="0"/>
        </a:p>
      </dgm:t>
    </dgm:pt>
    <dgm:pt modelId="{9E28DCE4-5B98-4109-BA65-FF6993B9B8DE}" type="parTrans" cxnId="{6EE8B1FE-E799-42B0-8E6C-38907351FEE0}">
      <dgm:prSet/>
      <dgm:spPr/>
      <dgm:t>
        <a:bodyPr/>
        <a:lstStyle/>
        <a:p>
          <a:endParaRPr lang="en-GB"/>
        </a:p>
      </dgm:t>
    </dgm:pt>
    <dgm:pt modelId="{3EDE87A7-599A-44C5-8B34-66254464968B}" type="sibTrans" cxnId="{6EE8B1FE-E799-42B0-8E6C-38907351FEE0}">
      <dgm:prSet/>
      <dgm:spPr/>
      <dgm:t>
        <a:bodyPr/>
        <a:lstStyle/>
        <a:p>
          <a:endParaRPr lang="en-GB"/>
        </a:p>
      </dgm:t>
    </dgm:pt>
    <dgm:pt modelId="{AD0900F9-AEF8-43B5-89A3-FA21D1F949AE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smtClean="0"/>
            <a:t> </a:t>
          </a:r>
          <a:r>
            <a:rPr lang="en-GB" dirty="0" err="1" smtClean="0"/>
            <a:t>Retiros</a:t>
          </a:r>
          <a:endParaRPr lang="en-GB" dirty="0"/>
        </a:p>
      </dgm:t>
    </dgm:pt>
    <dgm:pt modelId="{46100844-E789-42BB-AC18-1C2E72BD91C1}" type="parTrans" cxnId="{510F50BF-AA78-4281-BECA-436440DB9936}">
      <dgm:prSet/>
      <dgm:spPr/>
      <dgm:t>
        <a:bodyPr/>
        <a:lstStyle/>
        <a:p>
          <a:endParaRPr lang="en-GB"/>
        </a:p>
      </dgm:t>
    </dgm:pt>
    <dgm:pt modelId="{9E72E0B4-7A70-440F-81C4-CAE566609409}" type="sibTrans" cxnId="{510F50BF-AA78-4281-BECA-436440DB9936}">
      <dgm:prSet/>
      <dgm:spPr/>
      <dgm:t>
        <a:bodyPr/>
        <a:lstStyle/>
        <a:p>
          <a:endParaRPr lang="en-GB"/>
        </a:p>
      </dgm:t>
    </dgm:pt>
    <dgm:pt modelId="{1E3A8D4E-EB0E-4CF0-B8C2-6044F83E7F3F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smtClean="0"/>
            <a:t>RESULTADOS CORTO PLAZO</a:t>
          </a:r>
          <a:endParaRPr lang="en-GB" dirty="0"/>
        </a:p>
      </dgm:t>
    </dgm:pt>
    <dgm:pt modelId="{2E8BD16C-2E38-4D47-A7B4-78F2D4647945}" type="parTrans" cxnId="{03D7B306-B6F7-4301-A4A5-DFA2FCFDACF4}">
      <dgm:prSet/>
      <dgm:spPr/>
      <dgm:t>
        <a:bodyPr/>
        <a:lstStyle/>
        <a:p>
          <a:endParaRPr lang="en-GB"/>
        </a:p>
      </dgm:t>
    </dgm:pt>
    <dgm:pt modelId="{14E737C3-9722-49DB-92C8-257E6030B724}" type="sibTrans" cxnId="{03D7B306-B6F7-4301-A4A5-DFA2FCFDACF4}">
      <dgm:prSet/>
      <dgm:spPr/>
      <dgm:t>
        <a:bodyPr/>
        <a:lstStyle/>
        <a:p>
          <a:endParaRPr lang="en-GB"/>
        </a:p>
      </dgm:t>
    </dgm:pt>
    <dgm:pt modelId="{0C4DC091-22CB-4AA6-9B77-5E2C8AC1697B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err="1" smtClean="0"/>
            <a:t>Uniformidad</a:t>
          </a:r>
          <a:r>
            <a:rPr lang="en-GB" dirty="0" smtClean="0"/>
            <a:t> del </a:t>
          </a:r>
          <a:r>
            <a:rPr lang="en-GB" dirty="0" err="1" smtClean="0"/>
            <a:t>consumo</a:t>
          </a:r>
          <a:endParaRPr lang="en-GB" dirty="0"/>
        </a:p>
      </dgm:t>
    </dgm:pt>
    <dgm:pt modelId="{478B3533-EC2A-4EA4-BB56-D8F2F3754223}" type="parTrans" cxnId="{3EC7DA54-0075-44E9-B61E-12E558982F27}">
      <dgm:prSet/>
      <dgm:spPr/>
      <dgm:t>
        <a:bodyPr/>
        <a:lstStyle/>
        <a:p>
          <a:endParaRPr lang="en-GB"/>
        </a:p>
      </dgm:t>
    </dgm:pt>
    <dgm:pt modelId="{D274238E-F4A8-471F-9E61-2A4B42A95BE8}" type="sibTrans" cxnId="{3EC7DA54-0075-44E9-B61E-12E558982F27}">
      <dgm:prSet/>
      <dgm:spPr/>
      <dgm:t>
        <a:bodyPr/>
        <a:lstStyle/>
        <a:p>
          <a:endParaRPr lang="en-GB"/>
        </a:p>
      </dgm:t>
    </dgm:pt>
    <dgm:pt modelId="{B6998894-74CD-473D-82F7-A4223C9EFFEB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err="1" smtClean="0"/>
            <a:t>Instalaciones</a:t>
          </a:r>
          <a:r>
            <a:rPr lang="en-GB" dirty="0" smtClean="0"/>
            <a:t>, </a:t>
          </a:r>
          <a:endParaRPr lang="en-GB" dirty="0"/>
        </a:p>
      </dgm:t>
    </dgm:pt>
    <dgm:pt modelId="{3DFBAC48-5F17-4AF3-A77A-2FBE61618261}" type="parTrans" cxnId="{836CFC33-6D52-4AE1-A096-BB6BC5E18C3B}">
      <dgm:prSet/>
      <dgm:spPr/>
      <dgm:t>
        <a:bodyPr/>
        <a:lstStyle/>
        <a:p>
          <a:endParaRPr lang="en-GB"/>
        </a:p>
      </dgm:t>
    </dgm:pt>
    <dgm:pt modelId="{E4BA81C1-1706-4856-9432-5F5B09664494}" type="sibTrans" cxnId="{836CFC33-6D52-4AE1-A096-BB6BC5E18C3B}">
      <dgm:prSet/>
      <dgm:spPr/>
      <dgm:t>
        <a:bodyPr/>
        <a:lstStyle/>
        <a:p>
          <a:endParaRPr lang="en-GB"/>
        </a:p>
      </dgm:t>
    </dgm:pt>
    <dgm:pt modelId="{8352D16C-E5F0-40F7-BBD6-2727FD748013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smtClean="0"/>
            <a:t>RESULTADOS LARGO PLAZO</a:t>
          </a:r>
          <a:endParaRPr lang="en-GB" dirty="0"/>
        </a:p>
      </dgm:t>
    </dgm:pt>
    <dgm:pt modelId="{350EE2A8-79DC-411C-AE88-1DF2263F58A6}" type="parTrans" cxnId="{235B9435-0892-44C3-A48C-B9E4F7EE8D12}">
      <dgm:prSet/>
      <dgm:spPr/>
      <dgm:t>
        <a:bodyPr/>
        <a:lstStyle/>
        <a:p>
          <a:endParaRPr lang="en-GB"/>
        </a:p>
      </dgm:t>
    </dgm:pt>
    <dgm:pt modelId="{23AC72A8-B8DF-4970-A104-A236B91ABA63}" type="sibTrans" cxnId="{235B9435-0892-44C3-A48C-B9E4F7EE8D12}">
      <dgm:prSet/>
      <dgm:spPr/>
      <dgm:t>
        <a:bodyPr/>
        <a:lstStyle/>
        <a:p>
          <a:endParaRPr lang="en-GB"/>
        </a:p>
      </dgm:t>
    </dgm:pt>
    <dgm:pt modelId="{91B18C4D-2F74-4026-8FA2-2901F723F498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err="1" smtClean="0"/>
            <a:t>Reducción</a:t>
          </a:r>
          <a:r>
            <a:rPr lang="en-GB" dirty="0" smtClean="0"/>
            <a:t> de </a:t>
          </a:r>
          <a:r>
            <a:rPr lang="en-GB" dirty="0" err="1" smtClean="0"/>
            <a:t>pobreza</a:t>
          </a:r>
          <a:endParaRPr lang="en-GB" dirty="0"/>
        </a:p>
      </dgm:t>
    </dgm:pt>
    <dgm:pt modelId="{E8EEF52E-293A-4881-A6F8-C3C1A8C90505}" type="parTrans" cxnId="{BA9D04B9-FD9B-48B9-A6C9-0E7A3B1B433F}">
      <dgm:prSet/>
      <dgm:spPr/>
      <dgm:t>
        <a:bodyPr/>
        <a:lstStyle/>
        <a:p>
          <a:endParaRPr lang="en-GB"/>
        </a:p>
      </dgm:t>
    </dgm:pt>
    <dgm:pt modelId="{97352A29-0FD5-4A4B-993A-09AD333AE7AA}" type="sibTrans" cxnId="{BA9D04B9-FD9B-48B9-A6C9-0E7A3B1B433F}">
      <dgm:prSet/>
      <dgm:spPr/>
      <dgm:t>
        <a:bodyPr/>
        <a:lstStyle/>
        <a:p>
          <a:endParaRPr lang="en-GB"/>
        </a:p>
      </dgm:t>
    </dgm:pt>
    <dgm:pt modelId="{5362CA9D-DBFC-46E2-B56B-980D206ACEFD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err="1" smtClean="0"/>
            <a:t>Enfrentar</a:t>
          </a:r>
          <a:r>
            <a:rPr lang="en-GB" dirty="0" smtClean="0"/>
            <a:t> el </a:t>
          </a:r>
          <a:r>
            <a:rPr lang="en-GB" dirty="0" err="1" smtClean="0"/>
            <a:t>riesgo</a:t>
          </a:r>
          <a:endParaRPr lang="en-GB" dirty="0"/>
        </a:p>
      </dgm:t>
    </dgm:pt>
    <dgm:pt modelId="{B5F46A9F-9FBF-4BA1-80AE-12EE222FDBD7}" type="parTrans" cxnId="{907CDBB4-48AF-4574-AEDF-CEC88A801D78}">
      <dgm:prSet/>
      <dgm:spPr/>
      <dgm:t>
        <a:bodyPr/>
        <a:lstStyle/>
        <a:p>
          <a:endParaRPr lang="en-GB"/>
        </a:p>
      </dgm:t>
    </dgm:pt>
    <dgm:pt modelId="{5C3FF123-74CE-4E7F-9736-CC24F36DFA8B}" type="sibTrans" cxnId="{907CDBB4-48AF-4574-AEDF-CEC88A801D78}">
      <dgm:prSet/>
      <dgm:spPr/>
      <dgm:t>
        <a:bodyPr/>
        <a:lstStyle/>
        <a:p>
          <a:endParaRPr lang="en-GB"/>
        </a:p>
      </dgm:t>
    </dgm:pt>
    <dgm:pt modelId="{A4BEBE39-61A1-4714-822F-32AAE40F011B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err="1" smtClean="0"/>
            <a:t>Uso</a:t>
          </a:r>
          <a:r>
            <a:rPr lang="en-GB" dirty="0" smtClean="0"/>
            <a:t> – </a:t>
          </a:r>
          <a:r>
            <a:rPr lang="en-GB" dirty="0" err="1" smtClean="0"/>
            <a:t>renovación</a:t>
          </a:r>
          <a:r>
            <a:rPr lang="en-GB" dirty="0" smtClean="0"/>
            <a:t> </a:t>
          </a:r>
          <a:endParaRPr lang="en-GB" dirty="0"/>
        </a:p>
      </dgm:t>
    </dgm:pt>
    <dgm:pt modelId="{225C7918-EDD5-492D-992B-14CF192F26AA}" type="parTrans" cxnId="{81A35865-B3D9-4393-9991-A1640C960ED1}">
      <dgm:prSet/>
      <dgm:spPr/>
      <dgm:t>
        <a:bodyPr/>
        <a:lstStyle/>
        <a:p>
          <a:endParaRPr lang="en-GB"/>
        </a:p>
      </dgm:t>
    </dgm:pt>
    <dgm:pt modelId="{2FB1A6AF-5DDA-4ECF-BC0E-71FE9561AF01}" type="sibTrans" cxnId="{81A35865-B3D9-4393-9991-A1640C960ED1}">
      <dgm:prSet/>
      <dgm:spPr/>
      <dgm:t>
        <a:bodyPr/>
        <a:lstStyle/>
        <a:p>
          <a:endParaRPr lang="en-GB"/>
        </a:p>
      </dgm:t>
    </dgm:pt>
    <dgm:pt modelId="{6BC3BE5D-33A0-468F-8AE0-A7F9D18FDBF7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err="1" smtClean="0"/>
            <a:t>Aumento</a:t>
          </a:r>
          <a:r>
            <a:rPr lang="en-GB" dirty="0" smtClean="0"/>
            <a:t> en </a:t>
          </a:r>
          <a:r>
            <a:rPr lang="en-GB" dirty="0" err="1" smtClean="0"/>
            <a:t>depósitos</a:t>
          </a:r>
          <a:r>
            <a:rPr lang="en-GB" dirty="0" smtClean="0"/>
            <a:t> </a:t>
          </a:r>
          <a:endParaRPr lang="en-GB" dirty="0"/>
        </a:p>
      </dgm:t>
    </dgm:pt>
    <dgm:pt modelId="{25441761-7024-4E46-9B0E-94749D7AF69D}" type="parTrans" cxnId="{F886AF6B-69F6-4750-BAAC-00A0F8033B0E}">
      <dgm:prSet/>
      <dgm:spPr/>
      <dgm:t>
        <a:bodyPr/>
        <a:lstStyle/>
        <a:p>
          <a:endParaRPr lang="en-GB"/>
        </a:p>
      </dgm:t>
    </dgm:pt>
    <dgm:pt modelId="{C8539ED8-10B9-4382-BEA7-77E81AACF15F}" type="sibTrans" cxnId="{F886AF6B-69F6-4750-BAAC-00A0F8033B0E}">
      <dgm:prSet/>
      <dgm:spPr/>
      <dgm:t>
        <a:bodyPr/>
        <a:lstStyle/>
        <a:p>
          <a:endParaRPr lang="en-GB"/>
        </a:p>
      </dgm:t>
    </dgm:pt>
    <dgm:pt modelId="{72DCBDC8-B82E-40AE-BA44-2ACBE636F57E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smtClean="0"/>
            <a:t> </a:t>
          </a:r>
          <a:r>
            <a:rPr lang="en-GB" dirty="0" err="1" smtClean="0"/>
            <a:t>Pagos</a:t>
          </a:r>
          <a:r>
            <a:rPr lang="en-GB" dirty="0" smtClean="0"/>
            <a:t> </a:t>
          </a:r>
          <a:r>
            <a:rPr lang="en-GB" dirty="0" err="1" smtClean="0"/>
            <a:t>puntuales</a:t>
          </a:r>
          <a:endParaRPr lang="en-GB" dirty="0"/>
        </a:p>
      </dgm:t>
    </dgm:pt>
    <dgm:pt modelId="{894927E3-EA89-40D4-804C-5F9BA5E30D70}" type="parTrans" cxnId="{4EDB62F2-A741-4F13-8FA7-E60515E2709A}">
      <dgm:prSet/>
      <dgm:spPr/>
      <dgm:t>
        <a:bodyPr/>
        <a:lstStyle/>
        <a:p>
          <a:endParaRPr lang="en-GB"/>
        </a:p>
      </dgm:t>
    </dgm:pt>
    <dgm:pt modelId="{32836D5F-05CE-413C-A593-4C6E20F1F558}" type="sibTrans" cxnId="{4EDB62F2-A741-4F13-8FA7-E60515E2709A}">
      <dgm:prSet/>
      <dgm:spPr/>
      <dgm:t>
        <a:bodyPr/>
        <a:lstStyle/>
        <a:p>
          <a:endParaRPr lang="en-GB"/>
        </a:p>
      </dgm:t>
    </dgm:pt>
    <dgm:pt modelId="{BCD94741-B619-4F60-910F-91BF3E73DC57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err="1" smtClean="0"/>
            <a:t>Acceso</a:t>
          </a:r>
          <a:r>
            <a:rPr lang="en-GB" dirty="0" smtClean="0"/>
            <a:t> al </a:t>
          </a:r>
          <a:r>
            <a:rPr lang="en-GB" dirty="0" err="1" smtClean="0"/>
            <a:t>cuidado</a:t>
          </a:r>
          <a:r>
            <a:rPr lang="en-GB" dirty="0" smtClean="0"/>
            <a:t> </a:t>
          </a:r>
          <a:r>
            <a:rPr lang="en-GB" dirty="0" err="1" smtClean="0"/>
            <a:t>médico</a:t>
          </a:r>
          <a:r>
            <a:rPr lang="en-GB" dirty="0" smtClean="0"/>
            <a:t> </a:t>
          </a:r>
          <a:endParaRPr lang="en-GB" dirty="0"/>
        </a:p>
      </dgm:t>
    </dgm:pt>
    <dgm:pt modelId="{77BF5219-A70E-4C69-850C-9967D3F771F4}" type="parTrans" cxnId="{467CD86C-1D68-41ED-BAFF-D7CDE25B759E}">
      <dgm:prSet/>
      <dgm:spPr/>
      <dgm:t>
        <a:bodyPr/>
        <a:lstStyle/>
        <a:p>
          <a:endParaRPr lang="en-GB"/>
        </a:p>
      </dgm:t>
    </dgm:pt>
    <dgm:pt modelId="{1C05EE7B-9C78-44EB-AA1A-72AAA3366920}" type="sibTrans" cxnId="{467CD86C-1D68-41ED-BAFF-D7CDE25B759E}">
      <dgm:prSet/>
      <dgm:spPr/>
      <dgm:t>
        <a:bodyPr/>
        <a:lstStyle/>
        <a:p>
          <a:endParaRPr lang="en-GB"/>
        </a:p>
      </dgm:t>
    </dgm:pt>
    <dgm:pt modelId="{29F619A8-08AB-4172-8628-999A1984841A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GB" dirty="0"/>
        </a:p>
      </dgm:t>
    </dgm:pt>
    <dgm:pt modelId="{49BFBC3B-A65E-4453-BCD2-2E9F603D2DD7}" type="parTrans" cxnId="{0B57E204-6D2F-43C8-9BEC-E63E020B668A}">
      <dgm:prSet/>
      <dgm:spPr/>
      <dgm:t>
        <a:bodyPr/>
        <a:lstStyle/>
        <a:p>
          <a:endParaRPr lang="en-GB"/>
        </a:p>
      </dgm:t>
    </dgm:pt>
    <dgm:pt modelId="{DCDCAFD3-EE37-4077-9F62-DE3B8F4A9937}" type="sibTrans" cxnId="{0B57E204-6D2F-43C8-9BEC-E63E020B668A}">
      <dgm:prSet/>
      <dgm:spPr/>
      <dgm:t>
        <a:bodyPr/>
        <a:lstStyle/>
        <a:p>
          <a:endParaRPr lang="en-GB"/>
        </a:p>
      </dgm:t>
    </dgm:pt>
    <dgm:pt modelId="{6C180D46-0AF9-4609-A597-6027D4B2AA23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smtClean="0"/>
            <a:t>No hay </a:t>
          </a:r>
          <a:r>
            <a:rPr lang="en-GB" dirty="0" err="1" smtClean="0"/>
            <a:t>préstamo</a:t>
          </a:r>
          <a:r>
            <a:rPr lang="en-GB" dirty="0" smtClean="0"/>
            <a:t> a alto </a:t>
          </a:r>
          <a:r>
            <a:rPr lang="en-GB" dirty="0" err="1" smtClean="0"/>
            <a:t>costo</a:t>
          </a:r>
          <a:r>
            <a:rPr lang="en-GB" dirty="0" smtClean="0"/>
            <a:t> (informal)</a:t>
          </a:r>
          <a:endParaRPr lang="en-GB" dirty="0"/>
        </a:p>
      </dgm:t>
    </dgm:pt>
    <dgm:pt modelId="{F2D0EADE-B8BA-465A-A7E2-F2909CF7B8B1}" type="parTrans" cxnId="{71D984CD-ACD1-4388-9ADB-2B2FE2C46286}">
      <dgm:prSet/>
      <dgm:spPr/>
      <dgm:t>
        <a:bodyPr/>
        <a:lstStyle/>
        <a:p>
          <a:endParaRPr lang="en-GB"/>
        </a:p>
      </dgm:t>
    </dgm:pt>
    <dgm:pt modelId="{232ED437-DE23-489C-8B57-94FFF90EA850}" type="sibTrans" cxnId="{71D984CD-ACD1-4388-9ADB-2B2FE2C46286}">
      <dgm:prSet/>
      <dgm:spPr/>
      <dgm:t>
        <a:bodyPr/>
        <a:lstStyle/>
        <a:p>
          <a:endParaRPr lang="en-GB"/>
        </a:p>
      </dgm:t>
    </dgm:pt>
    <dgm:pt modelId="{FE42F77B-2C64-4085-87E2-DFFE88CC4DD4}" type="pres">
      <dgm:prSet presAssocID="{977FDF41-2145-4BF4-82F0-5B63B059FB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D57C393-4D51-446C-943A-2DBDFD6436C1}" type="pres">
      <dgm:prSet presAssocID="{CF52BD08-517C-4944-A3B6-AFC8ABED2A9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0DD7FB-FBA0-45CA-A4EB-6BD6B81FC376}" type="pres">
      <dgm:prSet presAssocID="{3EDE87A7-599A-44C5-8B34-66254464968B}" presName="sibTrans" presStyleCnt="0"/>
      <dgm:spPr/>
    </dgm:pt>
    <dgm:pt modelId="{1D723ED4-BD2A-4CCF-B535-84F0E410A6D2}" type="pres">
      <dgm:prSet presAssocID="{1E3A8D4E-EB0E-4CF0-B8C2-6044F83E7F3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96B9AB-6B2D-412A-A4F7-B766974C9D8B}" type="pres">
      <dgm:prSet presAssocID="{14E737C3-9722-49DB-92C8-257E6030B724}" presName="sibTrans" presStyleCnt="0"/>
      <dgm:spPr/>
    </dgm:pt>
    <dgm:pt modelId="{1A269EB2-B98B-4947-A8EA-6B32FFAB977D}" type="pres">
      <dgm:prSet presAssocID="{8352D16C-E5F0-40F7-BBD6-2727FD74801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10F50BF-AA78-4281-BECA-436440DB9936}" srcId="{CF52BD08-517C-4944-A3B6-AFC8ABED2A98}" destId="{AD0900F9-AEF8-43B5-89A3-FA21D1F949AE}" srcOrd="2" destOrd="0" parTransId="{46100844-E789-42BB-AC18-1C2E72BD91C1}" sibTransId="{9E72E0B4-7A70-440F-81C4-CAE566609409}"/>
    <dgm:cxn modelId="{BA9D04B9-FD9B-48B9-A6C9-0E7A3B1B433F}" srcId="{8352D16C-E5F0-40F7-BBD6-2727FD748013}" destId="{91B18C4D-2F74-4026-8FA2-2901F723F498}" srcOrd="0" destOrd="0" parTransId="{E8EEF52E-293A-4881-A6F8-C3C1A8C90505}" sibTransId="{97352A29-0FD5-4A4B-993A-09AD333AE7AA}"/>
    <dgm:cxn modelId="{836CFC33-6D52-4AE1-A096-BB6BC5E18C3B}" srcId="{1E3A8D4E-EB0E-4CF0-B8C2-6044F83E7F3F}" destId="{B6998894-74CD-473D-82F7-A4223C9EFFEB}" srcOrd="1" destOrd="0" parTransId="{3DFBAC48-5F17-4AF3-A77A-2FBE61618261}" sibTransId="{E4BA81C1-1706-4856-9432-5F5B09664494}"/>
    <dgm:cxn modelId="{DCC6F3D5-AA95-4669-82B1-C92A302EC658}" type="presOf" srcId="{72DCBDC8-B82E-40AE-BA44-2ACBE636F57E}" destId="{7D57C393-4D51-446C-943A-2DBDFD6436C1}" srcOrd="0" destOrd="4" presId="urn:microsoft.com/office/officeart/2005/8/layout/hList6"/>
    <dgm:cxn modelId="{A736C3B8-161E-44E4-BACB-4261C943CC96}" type="presOf" srcId="{CF52BD08-517C-4944-A3B6-AFC8ABED2A98}" destId="{7D57C393-4D51-446C-943A-2DBDFD6436C1}" srcOrd="0" destOrd="0" presId="urn:microsoft.com/office/officeart/2005/8/layout/hList6"/>
    <dgm:cxn modelId="{6B1BC145-17AC-4390-8DD0-09E699EFA29B}" type="presOf" srcId="{29F619A8-08AB-4172-8628-999A1984841A}" destId="{1D723ED4-BD2A-4CCF-B535-84F0E410A6D2}" srcOrd="0" destOrd="5" presId="urn:microsoft.com/office/officeart/2005/8/layout/hList6"/>
    <dgm:cxn modelId="{03D7B306-B6F7-4301-A4A5-DFA2FCFDACF4}" srcId="{977FDF41-2145-4BF4-82F0-5B63B059FB88}" destId="{1E3A8D4E-EB0E-4CF0-B8C2-6044F83E7F3F}" srcOrd="1" destOrd="0" parTransId="{2E8BD16C-2E38-4D47-A7B4-78F2D4647945}" sibTransId="{14E737C3-9722-49DB-92C8-257E6030B724}"/>
    <dgm:cxn modelId="{8EE83315-1DD5-4F65-AC11-836D3C0B2D8B}" type="presOf" srcId="{A4BEBE39-61A1-4714-822F-32AAE40F011B}" destId="{7D57C393-4D51-446C-943A-2DBDFD6436C1}" srcOrd="0" destOrd="1" presId="urn:microsoft.com/office/officeart/2005/8/layout/hList6"/>
    <dgm:cxn modelId="{235B9435-0892-44C3-A48C-B9E4F7EE8D12}" srcId="{977FDF41-2145-4BF4-82F0-5B63B059FB88}" destId="{8352D16C-E5F0-40F7-BBD6-2727FD748013}" srcOrd="2" destOrd="0" parTransId="{350EE2A8-79DC-411C-AE88-1DF2263F58A6}" sibTransId="{23AC72A8-B8DF-4970-A104-A236B91ABA63}"/>
    <dgm:cxn modelId="{180BFCED-E23B-4D49-90F0-839258855EB2}" type="presOf" srcId="{1E3A8D4E-EB0E-4CF0-B8C2-6044F83E7F3F}" destId="{1D723ED4-BD2A-4CCF-B535-84F0E410A6D2}" srcOrd="0" destOrd="0" presId="urn:microsoft.com/office/officeart/2005/8/layout/hList6"/>
    <dgm:cxn modelId="{5EA3F0D0-2CAC-4281-9F6D-7DB3E7FC24A1}" type="presOf" srcId="{AD0900F9-AEF8-43B5-89A3-FA21D1F949AE}" destId="{7D57C393-4D51-446C-943A-2DBDFD6436C1}" srcOrd="0" destOrd="3" presId="urn:microsoft.com/office/officeart/2005/8/layout/hList6"/>
    <dgm:cxn modelId="{A0B95176-320E-4A79-970D-57E2B912E3A7}" type="presOf" srcId="{91B18C4D-2F74-4026-8FA2-2901F723F498}" destId="{1A269EB2-B98B-4947-A8EA-6B32FFAB977D}" srcOrd="0" destOrd="1" presId="urn:microsoft.com/office/officeart/2005/8/layout/hList6"/>
    <dgm:cxn modelId="{81A35865-B3D9-4393-9991-A1640C960ED1}" srcId="{CF52BD08-517C-4944-A3B6-AFC8ABED2A98}" destId="{A4BEBE39-61A1-4714-822F-32AAE40F011B}" srcOrd="0" destOrd="0" parTransId="{225C7918-EDD5-492D-992B-14CF192F26AA}" sibTransId="{2FB1A6AF-5DDA-4ECF-BC0E-71FE9561AF01}"/>
    <dgm:cxn modelId="{8953E6D4-D82A-48AB-A673-02BFCF3A1558}" type="presOf" srcId="{5362CA9D-DBFC-46E2-B56B-980D206ACEFD}" destId="{1A269EB2-B98B-4947-A8EA-6B32FFAB977D}" srcOrd="0" destOrd="2" presId="urn:microsoft.com/office/officeart/2005/8/layout/hList6"/>
    <dgm:cxn modelId="{86360775-6D65-45FC-80BF-B918CE2E6211}" type="presOf" srcId="{977FDF41-2145-4BF4-82F0-5B63B059FB88}" destId="{FE42F77B-2C64-4085-87E2-DFFE88CC4DD4}" srcOrd="0" destOrd="0" presId="urn:microsoft.com/office/officeart/2005/8/layout/hList6"/>
    <dgm:cxn modelId="{6A049045-8F66-40C8-8A28-F06E60A62BFE}" type="presOf" srcId="{B6998894-74CD-473D-82F7-A4223C9EFFEB}" destId="{1D723ED4-BD2A-4CCF-B535-84F0E410A6D2}" srcOrd="0" destOrd="2" presId="urn:microsoft.com/office/officeart/2005/8/layout/hList6"/>
    <dgm:cxn modelId="{634EDAA9-F60C-4E3C-AA11-5D5AF1867AF5}" type="presOf" srcId="{6C180D46-0AF9-4609-A597-6027D4B2AA23}" destId="{1D723ED4-BD2A-4CCF-B535-84F0E410A6D2}" srcOrd="0" destOrd="4" presId="urn:microsoft.com/office/officeart/2005/8/layout/hList6"/>
    <dgm:cxn modelId="{0B57E204-6D2F-43C8-9BEC-E63E020B668A}" srcId="{1E3A8D4E-EB0E-4CF0-B8C2-6044F83E7F3F}" destId="{29F619A8-08AB-4172-8628-999A1984841A}" srcOrd="4" destOrd="0" parTransId="{49BFBC3B-A65E-4453-BCD2-2E9F603D2DD7}" sibTransId="{DCDCAFD3-EE37-4077-9F62-DE3B8F4A9937}"/>
    <dgm:cxn modelId="{F886AF6B-69F6-4750-BAAC-00A0F8033B0E}" srcId="{CF52BD08-517C-4944-A3B6-AFC8ABED2A98}" destId="{6BC3BE5D-33A0-468F-8AE0-A7F9D18FDBF7}" srcOrd="1" destOrd="0" parTransId="{25441761-7024-4E46-9B0E-94749D7AF69D}" sibTransId="{C8539ED8-10B9-4382-BEA7-77E81AACF15F}"/>
    <dgm:cxn modelId="{7791E04C-AD15-49F4-9A96-D23F0C0C8388}" type="presOf" srcId="{6BC3BE5D-33A0-468F-8AE0-A7F9D18FDBF7}" destId="{7D57C393-4D51-446C-943A-2DBDFD6436C1}" srcOrd="0" destOrd="2" presId="urn:microsoft.com/office/officeart/2005/8/layout/hList6"/>
    <dgm:cxn modelId="{27ED4B3D-19C1-4816-911D-0FCF91CF15C0}" type="presOf" srcId="{8352D16C-E5F0-40F7-BBD6-2727FD748013}" destId="{1A269EB2-B98B-4947-A8EA-6B32FFAB977D}" srcOrd="0" destOrd="0" presId="urn:microsoft.com/office/officeart/2005/8/layout/hList6"/>
    <dgm:cxn modelId="{6A66914A-99DF-453B-B975-2AAE944E4D4A}" type="presOf" srcId="{0C4DC091-22CB-4AA6-9B77-5E2C8AC1697B}" destId="{1D723ED4-BD2A-4CCF-B535-84F0E410A6D2}" srcOrd="0" destOrd="1" presId="urn:microsoft.com/office/officeart/2005/8/layout/hList6"/>
    <dgm:cxn modelId="{907CDBB4-48AF-4574-AEDF-CEC88A801D78}" srcId="{8352D16C-E5F0-40F7-BBD6-2727FD748013}" destId="{5362CA9D-DBFC-46E2-B56B-980D206ACEFD}" srcOrd="1" destOrd="0" parTransId="{B5F46A9F-9FBF-4BA1-80AE-12EE222FDBD7}" sibTransId="{5C3FF123-74CE-4E7F-9736-CC24F36DFA8B}"/>
    <dgm:cxn modelId="{6EE8B1FE-E799-42B0-8E6C-38907351FEE0}" srcId="{977FDF41-2145-4BF4-82F0-5B63B059FB88}" destId="{CF52BD08-517C-4944-A3B6-AFC8ABED2A98}" srcOrd="0" destOrd="0" parTransId="{9E28DCE4-5B98-4109-BA65-FF6993B9B8DE}" sibTransId="{3EDE87A7-599A-44C5-8B34-66254464968B}"/>
    <dgm:cxn modelId="{3EC7DA54-0075-44E9-B61E-12E558982F27}" srcId="{1E3A8D4E-EB0E-4CF0-B8C2-6044F83E7F3F}" destId="{0C4DC091-22CB-4AA6-9B77-5E2C8AC1697B}" srcOrd="0" destOrd="0" parTransId="{478B3533-EC2A-4EA4-BB56-D8F2F3754223}" sibTransId="{D274238E-F4A8-471F-9E61-2A4B42A95BE8}"/>
    <dgm:cxn modelId="{71D984CD-ACD1-4388-9ADB-2B2FE2C46286}" srcId="{1E3A8D4E-EB0E-4CF0-B8C2-6044F83E7F3F}" destId="{6C180D46-0AF9-4609-A597-6027D4B2AA23}" srcOrd="3" destOrd="0" parTransId="{F2D0EADE-B8BA-465A-A7E2-F2909CF7B8B1}" sibTransId="{232ED437-DE23-489C-8B57-94FFF90EA850}"/>
    <dgm:cxn modelId="{73C4E445-2B07-427B-AF4D-09071FD00110}" type="presOf" srcId="{BCD94741-B619-4F60-910F-91BF3E73DC57}" destId="{1D723ED4-BD2A-4CCF-B535-84F0E410A6D2}" srcOrd="0" destOrd="3" presId="urn:microsoft.com/office/officeart/2005/8/layout/hList6"/>
    <dgm:cxn modelId="{4EDB62F2-A741-4F13-8FA7-E60515E2709A}" srcId="{CF52BD08-517C-4944-A3B6-AFC8ABED2A98}" destId="{72DCBDC8-B82E-40AE-BA44-2ACBE636F57E}" srcOrd="3" destOrd="0" parTransId="{894927E3-EA89-40D4-804C-5F9BA5E30D70}" sibTransId="{32836D5F-05CE-413C-A593-4C6E20F1F558}"/>
    <dgm:cxn modelId="{467CD86C-1D68-41ED-BAFF-D7CDE25B759E}" srcId="{1E3A8D4E-EB0E-4CF0-B8C2-6044F83E7F3F}" destId="{BCD94741-B619-4F60-910F-91BF3E73DC57}" srcOrd="2" destOrd="0" parTransId="{77BF5219-A70E-4C69-850C-9967D3F771F4}" sibTransId="{1C05EE7B-9C78-44EB-AA1A-72AAA3366920}"/>
    <dgm:cxn modelId="{4B5A1A25-048D-4FD0-84FD-D62ACCC31438}" type="presParOf" srcId="{FE42F77B-2C64-4085-87E2-DFFE88CC4DD4}" destId="{7D57C393-4D51-446C-943A-2DBDFD6436C1}" srcOrd="0" destOrd="0" presId="urn:microsoft.com/office/officeart/2005/8/layout/hList6"/>
    <dgm:cxn modelId="{F742E822-0397-4C53-B2FD-1DD5CA73A576}" type="presParOf" srcId="{FE42F77B-2C64-4085-87E2-DFFE88CC4DD4}" destId="{FB0DD7FB-FBA0-45CA-A4EB-6BD6B81FC376}" srcOrd="1" destOrd="0" presId="urn:microsoft.com/office/officeart/2005/8/layout/hList6"/>
    <dgm:cxn modelId="{6390219A-82EE-4282-8674-1FCFC2153843}" type="presParOf" srcId="{FE42F77B-2C64-4085-87E2-DFFE88CC4DD4}" destId="{1D723ED4-BD2A-4CCF-B535-84F0E410A6D2}" srcOrd="2" destOrd="0" presId="urn:microsoft.com/office/officeart/2005/8/layout/hList6"/>
    <dgm:cxn modelId="{E29D7E4E-E35C-465C-A020-83CF8A0ABC3F}" type="presParOf" srcId="{FE42F77B-2C64-4085-87E2-DFFE88CC4DD4}" destId="{0696B9AB-6B2D-412A-A4F7-B766974C9D8B}" srcOrd="3" destOrd="0" presId="urn:microsoft.com/office/officeart/2005/8/layout/hList6"/>
    <dgm:cxn modelId="{CC8C2EC5-4A15-49C5-8608-5848914F73A1}" type="presParOf" srcId="{FE42F77B-2C64-4085-87E2-DFFE88CC4DD4}" destId="{1A269EB2-B98B-4947-A8EA-6B32FFAB977D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7C393-4D51-446C-943A-2DBDFD6436C1}">
      <dsp:nvSpPr>
        <dsp:cNvPr id="0" name=""/>
        <dsp:cNvSpPr/>
      </dsp:nvSpPr>
      <dsp:spPr>
        <a:xfrm rot="16200000">
          <a:off x="-1063873" y="1064617"/>
          <a:ext cx="4063999" cy="1934765"/>
        </a:xfrm>
        <a:prstGeom prst="flowChartManualOperation">
          <a:avLst/>
        </a:prstGeom>
        <a:solidFill>
          <a:schemeClr val="tx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5943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USOS DEL CRÉDITO</a:t>
          </a:r>
          <a:endParaRPr lang="en-GB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err="1" smtClean="0"/>
            <a:t>Negocios</a:t>
          </a:r>
          <a:r>
            <a:rPr lang="en-GB" sz="1600" kern="1200" dirty="0" smtClean="0"/>
            <a:t>, </a:t>
          </a:r>
          <a:r>
            <a:rPr lang="en-GB" sz="1600" kern="1200" dirty="0" err="1" smtClean="0"/>
            <a:t>agricultura</a:t>
          </a:r>
          <a:r>
            <a:rPr lang="en-GB" sz="1600" kern="1200" dirty="0" smtClean="0"/>
            <a:t> , 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err="1" smtClean="0"/>
            <a:t>Reparación</a:t>
          </a:r>
          <a:r>
            <a:rPr lang="en-GB" sz="1600" kern="1200" dirty="0" smtClean="0"/>
            <a:t> del </a:t>
          </a:r>
          <a:r>
            <a:rPr lang="en-GB" sz="1600" kern="1200" dirty="0" err="1" smtClean="0"/>
            <a:t>hogar</a:t>
          </a:r>
          <a:r>
            <a:rPr lang="en-GB" sz="1600" kern="1200" dirty="0" smtClean="0"/>
            <a:t>, </a:t>
          </a:r>
          <a:r>
            <a:rPr lang="en-GB" sz="1600" kern="1200" dirty="0" err="1" smtClean="0"/>
            <a:t>baño</a:t>
          </a:r>
          <a:r>
            <a:rPr lang="en-GB" sz="1600" kern="1200" dirty="0" smtClean="0"/>
            <a:t>, </a:t>
          </a:r>
          <a:r>
            <a:rPr lang="en-GB" sz="1600" kern="1200" dirty="0" err="1" smtClean="0"/>
            <a:t>matrícula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escolar</a:t>
          </a:r>
          <a:r>
            <a:rPr lang="en-GB" sz="1600" kern="1200" dirty="0" smtClean="0"/>
            <a:t>, </a:t>
          </a:r>
          <a:endParaRPr lang="en-GB" sz="1600" kern="1200" dirty="0"/>
        </a:p>
      </dsp:txBody>
      <dsp:txXfrm rot="5400000">
        <a:off x="744" y="812800"/>
        <a:ext cx="1934765" cy="2438399"/>
      </dsp:txXfrm>
    </dsp:sp>
    <dsp:sp modelId="{1D723ED4-BD2A-4CCF-B535-84F0E410A6D2}">
      <dsp:nvSpPr>
        <dsp:cNvPr id="0" name=""/>
        <dsp:cNvSpPr/>
      </dsp:nvSpPr>
      <dsp:spPr>
        <a:xfrm rot="16200000">
          <a:off x="1015999" y="1064617"/>
          <a:ext cx="4063999" cy="1934765"/>
        </a:xfrm>
        <a:prstGeom prst="flowChartManualOperation">
          <a:avLst/>
        </a:prstGeom>
        <a:solidFill>
          <a:schemeClr val="tx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5943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RESULTADOS CORTO PLAZO</a:t>
          </a:r>
          <a:endParaRPr lang="en-GB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err="1" smtClean="0"/>
            <a:t>Activos</a:t>
          </a:r>
          <a:r>
            <a:rPr lang="en-GB" sz="1600" kern="1200" dirty="0" smtClean="0"/>
            <a:t>, </a:t>
          </a:r>
          <a:r>
            <a:rPr lang="en-GB" sz="1600" kern="1200" dirty="0" err="1" smtClean="0"/>
            <a:t>rotación</a:t>
          </a:r>
          <a:r>
            <a:rPr lang="en-GB" sz="1600" kern="1200" dirty="0" smtClean="0"/>
            <a:t>, </a:t>
          </a:r>
          <a:r>
            <a:rPr lang="en-GB" sz="1600" kern="1200" dirty="0" err="1" smtClean="0"/>
            <a:t>empleo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err="1" smtClean="0"/>
            <a:t>Instalaciones</a:t>
          </a:r>
          <a:r>
            <a:rPr lang="en-GB" sz="1600" kern="1200" dirty="0" smtClean="0"/>
            <a:t>, </a:t>
          </a:r>
          <a:r>
            <a:rPr lang="en-GB" sz="1600" kern="1200" dirty="0" err="1" smtClean="0"/>
            <a:t>niños</a:t>
          </a:r>
          <a:r>
            <a:rPr lang="en-GB" sz="1600" kern="1200" dirty="0" smtClean="0"/>
            <a:t> en la </a:t>
          </a:r>
          <a:r>
            <a:rPr lang="en-GB" sz="1600" kern="1200" dirty="0" err="1" smtClean="0"/>
            <a:t>escuela</a:t>
          </a:r>
          <a:endParaRPr lang="en-GB" sz="1600" kern="1200" dirty="0"/>
        </a:p>
      </dsp:txBody>
      <dsp:txXfrm rot="5400000">
        <a:off x="2080616" y="812800"/>
        <a:ext cx="1934765" cy="2438399"/>
      </dsp:txXfrm>
    </dsp:sp>
    <dsp:sp modelId="{1A269EB2-B98B-4947-A8EA-6B32FFAB977D}">
      <dsp:nvSpPr>
        <dsp:cNvPr id="0" name=""/>
        <dsp:cNvSpPr/>
      </dsp:nvSpPr>
      <dsp:spPr>
        <a:xfrm rot="16200000">
          <a:off x="3095873" y="1064617"/>
          <a:ext cx="4063999" cy="1934765"/>
        </a:xfrm>
        <a:prstGeom prst="flowChartManualOperation">
          <a:avLst/>
        </a:prstGeom>
        <a:solidFill>
          <a:schemeClr val="tx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5943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RESULTADOS LARGO PLAZO</a:t>
          </a:r>
          <a:endParaRPr lang="en-GB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err="1" smtClean="0"/>
            <a:t>Reducción</a:t>
          </a:r>
          <a:r>
            <a:rPr lang="en-GB" sz="1600" kern="1200" dirty="0" smtClean="0"/>
            <a:t> de </a:t>
          </a:r>
          <a:r>
            <a:rPr lang="en-GB" sz="1600" kern="1200" dirty="0" err="1" smtClean="0"/>
            <a:t>pobreza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err="1" smtClean="0"/>
            <a:t>Enfrentar</a:t>
          </a:r>
          <a:r>
            <a:rPr lang="en-GB" sz="1600" kern="1200" dirty="0" smtClean="0"/>
            <a:t> el </a:t>
          </a:r>
          <a:r>
            <a:rPr lang="en-GB" sz="1600" kern="1200" dirty="0" err="1" smtClean="0"/>
            <a:t>riesgo</a:t>
          </a:r>
          <a:endParaRPr lang="en-GB" sz="1600" kern="1200" dirty="0"/>
        </a:p>
      </dsp:txBody>
      <dsp:txXfrm rot="5400000">
        <a:off x="4160490" y="812800"/>
        <a:ext cx="1934765" cy="24383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7C393-4D51-446C-943A-2DBDFD6436C1}">
      <dsp:nvSpPr>
        <dsp:cNvPr id="0" name=""/>
        <dsp:cNvSpPr/>
      </dsp:nvSpPr>
      <dsp:spPr>
        <a:xfrm rot="16200000">
          <a:off x="-1442234" y="1443042"/>
          <a:ext cx="4985874" cy="2099789"/>
        </a:xfrm>
        <a:prstGeom prst="flowChartManualOperation">
          <a:avLst/>
        </a:prstGeom>
        <a:solidFill>
          <a:schemeClr val="tx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3226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AHORROS/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SEGURO</a:t>
          </a:r>
          <a:endParaRPr lang="en-GB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err="1" smtClean="0"/>
            <a:t>Uso</a:t>
          </a:r>
          <a:r>
            <a:rPr lang="en-GB" sz="1600" kern="1200" dirty="0" smtClean="0"/>
            <a:t> – </a:t>
          </a:r>
          <a:r>
            <a:rPr lang="en-GB" sz="1600" kern="1200" dirty="0" err="1" smtClean="0"/>
            <a:t>renovación</a:t>
          </a:r>
          <a:r>
            <a:rPr lang="en-GB" sz="1600" kern="1200" dirty="0" smtClean="0"/>
            <a:t> 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err="1" smtClean="0"/>
            <a:t>Aumento</a:t>
          </a:r>
          <a:r>
            <a:rPr lang="en-GB" sz="1600" kern="1200" dirty="0" smtClean="0"/>
            <a:t> en </a:t>
          </a:r>
          <a:r>
            <a:rPr lang="en-GB" sz="1600" kern="1200" dirty="0" err="1" smtClean="0"/>
            <a:t>depósitos</a:t>
          </a:r>
          <a:r>
            <a:rPr lang="en-GB" sz="1600" kern="1200" dirty="0" smtClean="0"/>
            <a:t> 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 </a:t>
          </a:r>
          <a:r>
            <a:rPr lang="en-GB" sz="1600" kern="1200" dirty="0" err="1" smtClean="0"/>
            <a:t>Retiros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 </a:t>
          </a:r>
          <a:r>
            <a:rPr lang="en-GB" sz="1600" kern="1200" dirty="0" err="1" smtClean="0"/>
            <a:t>Pagos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puntuales</a:t>
          </a:r>
          <a:endParaRPr lang="en-GB" sz="1600" kern="1200" dirty="0"/>
        </a:p>
      </dsp:txBody>
      <dsp:txXfrm rot="5400000">
        <a:off x="808" y="997175"/>
        <a:ext cx="2099789" cy="2991524"/>
      </dsp:txXfrm>
    </dsp:sp>
    <dsp:sp modelId="{1D723ED4-BD2A-4CCF-B535-84F0E410A6D2}">
      <dsp:nvSpPr>
        <dsp:cNvPr id="0" name=""/>
        <dsp:cNvSpPr/>
      </dsp:nvSpPr>
      <dsp:spPr>
        <a:xfrm rot="16200000">
          <a:off x="815039" y="1443042"/>
          <a:ext cx="4985874" cy="2099789"/>
        </a:xfrm>
        <a:prstGeom prst="flowChartManualOperation">
          <a:avLst/>
        </a:prstGeom>
        <a:solidFill>
          <a:schemeClr val="tx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3226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RESULTADOS CORTO PLAZO</a:t>
          </a:r>
          <a:endParaRPr lang="en-GB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err="1" smtClean="0"/>
            <a:t>Uniformidad</a:t>
          </a:r>
          <a:r>
            <a:rPr lang="en-GB" sz="1600" kern="1200" dirty="0" smtClean="0"/>
            <a:t> del </a:t>
          </a:r>
          <a:r>
            <a:rPr lang="en-GB" sz="1600" kern="1200" dirty="0" err="1" smtClean="0"/>
            <a:t>consumo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err="1" smtClean="0"/>
            <a:t>Instalaciones</a:t>
          </a:r>
          <a:r>
            <a:rPr lang="en-GB" sz="1600" kern="1200" dirty="0" smtClean="0"/>
            <a:t>, 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err="1" smtClean="0"/>
            <a:t>Acceso</a:t>
          </a:r>
          <a:r>
            <a:rPr lang="en-GB" sz="1600" kern="1200" dirty="0" smtClean="0"/>
            <a:t> al </a:t>
          </a:r>
          <a:r>
            <a:rPr lang="en-GB" sz="1600" kern="1200" dirty="0" err="1" smtClean="0"/>
            <a:t>cuidado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médico</a:t>
          </a:r>
          <a:r>
            <a:rPr lang="en-GB" sz="1600" kern="1200" dirty="0" smtClean="0"/>
            <a:t> 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No hay </a:t>
          </a:r>
          <a:r>
            <a:rPr lang="en-GB" sz="1600" kern="1200" dirty="0" err="1" smtClean="0"/>
            <a:t>préstamo</a:t>
          </a:r>
          <a:r>
            <a:rPr lang="en-GB" sz="1600" kern="1200" dirty="0" smtClean="0"/>
            <a:t> a alto </a:t>
          </a:r>
          <a:r>
            <a:rPr lang="en-GB" sz="1600" kern="1200" dirty="0" err="1" smtClean="0"/>
            <a:t>costo</a:t>
          </a:r>
          <a:r>
            <a:rPr lang="en-GB" sz="1600" kern="1200" dirty="0" smtClean="0"/>
            <a:t> (informal)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kern="1200" dirty="0"/>
        </a:p>
      </dsp:txBody>
      <dsp:txXfrm rot="5400000">
        <a:off x="2258081" y="997175"/>
        <a:ext cx="2099789" cy="2991524"/>
      </dsp:txXfrm>
    </dsp:sp>
    <dsp:sp modelId="{1A269EB2-B98B-4947-A8EA-6B32FFAB977D}">
      <dsp:nvSpPr>
        <dsp:cNvPr id="0" name=""/>
        <dsp:cNvSpPr/>
      </dsp:nvSpPr>
      <dsp:spPr>
        <a:xfrm rot="16200000">
          <a:off x="3072313" y="1443042"/>
          <a:ext cx="4985874" cy="2099789"/>
        </a:xfrm>
        <a:prstGeom prst="flowChartManualOperation">
          <a:avLst/>
        </a:prstGeom>
        <a:solidFill>
          <a:schemeClr val="tx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3226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RESULTADOS LARGO PLAZO</a:t>
          </a:r>
          <a:endParaRPr lang="en-GB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err="1" smtClean="0"/>
            <a:t>Reducción</a:t>
          </a:r>
          <a:r>
            <a:rPr lang="en-GB" sz="1600" kern="1200" dirty="0" smtClean="0"/>
            <a:t> de </a:t>
          </a:r>
          <a:r>
            <a:rPr lang="en-GB" sz="1600" kern="1200" dirty="0" err="1" smtClean="0"/>
            <a:t>pobreza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err="1" smtClean="0"/>
            <a:t>Enfrentar</a:t>
          </a:r>
          <a:r>
            <a:rPr lang="en-GB" sz="1600" kern="1200" dirty="0" smtClean="0"/>
            <a:t> el </a:t>
          </a:r>
          <a:r>
            <a:rPr lang="en-GB" sz="1600" kern="1200" dirty="0" err="1" smtClean="0"/>
            <a:t>riesgo</a:t>
          </a:r>
          <a:endParaRPr lang="en-GB" sz="1600" kern="1200" dirty="0"/>
        </a:p>
      </dsp:txBody>
      <dsp:txXfrm rot="5400000">
        <a:off x="4515355" y="997175"/>
        <a:ext cx="2099789" cy="2991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889939" cy="496412"/>
          </a:xfrm>
          <a:prstGeom prst="rect">
            <a:avLst/>
          </a:prstGeom>
        </p:spPr>
        <p:txBody>
          <a:bodyPr vert="horz" lIns="98412" tIns="49207" rIns="98412" bIns="4920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11" y="6"/>
            <a:ext cx="2889939" cy="496412"/>
          </a:xfrm>
          <a:prstGeom prst="rect">
            <a:avLst/>
          </a:prstGeom>
        </p:spPr>
        <p:txBody>
          <a:bodyPr vert="horz" lIns="98412" tIns="49207" rIns="98412" bIns="49207" rtlCol="0"/>
          <a:lstStyle>
            <a:lvl1pPr algn="r">
              <a:defRPr sz="1300"/>
            </a:lvl1pPr>
          </a:lstStyle>
          <a:p>
            <a:fld id="{9F47813F-4329-5245-898D-F9AAC1FBB4E6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30096"/>
            <a:ext cx="2889939" cy="496412"/>
          </a:xfrm>
          <a:prstGeom prst="rect">
            <a:avLst/>
          </a:prstGeom>
        </p:spPr>
        <p:txBody>
          <a:bodyPr vert="horz" lIns="98412" tIns="49207" rIns="98412" bIns="4920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11" y="9430096"/>
            <a:ext cx="2889939" cy="496412"/>
          </a:xfrm>
          <a:prstGeom prst="rect">
            <a:avLst/>
          </a:prstGeom>
        </p:spPr>
        <p:txBody>
          <a:bodyPr vert="horz" lIns="98412" tIns="49207" rIns="98412" bIns="49207" rtlCol="0" anchor="b"/>
          <a:lstStyle>
            <a:lvl1pPr algn="r">
              <a:defRPr sz="1300"/>
            </a:lvl1pPr>
          </a:lstStyle>
          <a:p>
            <a:fld id="{8BC6CD93-617D-E243-8901-71EC94F18E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52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889939" cy="496412"/>
          </a:xfrm>
          <a:prstGeom prst="rect">
            <a:avLst/>
          </a:prstGeom>
        </p:spPr>
        <p:txBody>
          <a:bodyPr vert="horz" lIns="98412" tIns="49207" rIns="98412" bIns="4920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11" y="6"/>
            <a:ext cx="2889939" cy="496412"/>
          </a:xfrm>
          <a:prstGeom prst="rect">
            <a:avLst/>
          </a:prstGeom>
        </p:spPr>
        <p:txBody>
          <a:bodyPr vert="horz" lIns="98412" tIns="49207" rIns="98412" bIns="49207" rtlCol="0"/>
          <a:lstStyle>
            <a:lvl1pPr algn="r">
              <a:defRPr sz="1300"/>
            </a:lvl1pPr>
          </a:lstStyle>
          <a:p>
            <a:fld id="{192FE1A8-87DA-4BAA-82CB-D89BE7DD496D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2950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412" tIns="49207" rIns="98412" bIns="492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11"/>
            <a:ext cx="5335270" cy="4467703"/>
          </a:xfrm>
          <a:prstGeom prst="rect">
            <a:avLst/>
          </a:prstGeom>
        </p:spPr>
        <p:txBody>
          <a:bodyPr vert="horz" lIns="98412" tIns="49207" rIns="98412" bIns="492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30096"/>
            <a:ext cx="2889939" cy="496412"/>
          </a:xfrm>
          <a:prstGeom prst="rect">
            <a:avLst/>
          </a:prstGeom>
        </p:spPr>
        <p:txBody>
          <a:bodyPr vert="horz" lIns="98412" tIns="49207" rIns="98412" bIns="4920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11" y="9430096"/>
            <a:ext cx="2889939" cy="496412"/>
          </a:xfrm>
          <a:prstGeom prst="rect">
            <a:avLst/>
          </a:prstGeom>
        </p:spPr>
        <p:txBody>
          <a:bodyPr vert="horz" lIns="98412" tIns="49207" rIns="98412" bIns="49207" rtlCol="0" anchor="b"/>
          <a:lstStyle>
            <a:lvl1pPr algn="r">
              <a:defRPr sz="1300"/>
            </a:lvl1pPr>
          </a:lstStyle>
          <a:p>
            <a:fld id="{06154A40-228E-48E4-80D8-AC6386B49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247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CF467-8139-7642-8CE4-46CEA85B86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0791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-253702">
              <a:buClr>
                <a:srgbClr val="FF9900"/>
              </a:buClr>
              <a:buSzPct val="120000"/>
              <a:defRPr/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46EBBA-82E5-4F5A-BC54-0FD9B9E3AB5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-253702">
              <a:buClr>
                <a:srgbClr val="FF9900"/>
              </a:buClr>
              <a:buSzPct val="120000"/>
              <a:defRPr/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46EBBA-82E5-4F5A-BC54-0FD9B9E3AB5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54A40-228E-48E4-80D8-AC6386B4956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54A40-228E-48E4-80D8-AC6386B4956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54A40-228E-48E4-80D8-AC6386B4956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CF467-8139-7642-8CE4-46CEA85B86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3681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54A40-228E-48E4-80D8-AC6386B4956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493BCC3-267A-8849-9119-C03352B59428}" type="datetimeFigureOut">
              <a:rPr lang="en-US" smtClean="0">
                <a:solidFill>
                  <a:srgbClr val="EFE1A2"/>
                </a:solidFill>
                <a:latin typeface="Georgia"/>
              </a:rPr>
              <a:pPr/>
              <a:t>2/2/2015</a:t>
            </a:fld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416357F-9992-564A-B18A-2E887FEDCA1C}" type="slidenum">
              <a:rPr lang="en-US" smtClean="0">
                <a:solidFill>
                  <a:prstClr val="white"/>
                </a:solidFill>
                <a:latin typeface="Georgia"/>
              </a:rPr>
              <a:pPr/>
              <a:t>‹#›</a:t>
            </a:fld>
            <a:endParaRPr lang="en-US">
              <a:solidFill>
                <a:prstClr val="white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9557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827B-929D-4A4F-ABE5-C916E059604E}" type="datetimeFigureOut">
              <a:rPr lang="en-US" smtClean="0">
                <a:solidFill>
                  <a:srgbClr val="EFE1A2"/>
                </a:solidFill>
                <a:latin typeface="Georgia"/>
              </a:rPr>
              <a:pPr/>
              <a:t>2/2/2015</a:t>
            </a:fld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0D9A-1E78-1C4E-8DDE-8D6411FFFF54}" type="slidenum">
              <a:rPr lang="en-US" smtClean="0">
                <a:latin typeface="Georgia"/>
              </a:rPr>
              <a:pPr/>
              <a:t>‹#›</a:t>
            </a:fld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12120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defTabSz="457200"/>
            <a:fld id="{874E827B-929D-4A4F-ABE5-C916E059604E}" type="datetimeFigureOut">
              <a:rPr lang="en-US" smtClean="0">
                <a:solidFill>
                  <a:srgbClr val="EFE1A2"/>
                </a:solidFill>
                <a:latin typeface="Georgia"/>
              </a:rPr>
              <a:pPr defTabSz="457200"/>
              <a:t>2/2/2015</a:t>
            </a:fld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defTabSz="457200"/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defTabSz="457200"/>
            <a:fld id="{061F0D9A-1E78-1C4E-8DDE-8D6411FFFF54}" type="slidenum">
              <a:rPr lang="en-US" smtClean="0">
                <a:latin typeface="Georgia"/>
              </a:rPr>
              <a:pPr defTabSz="457200"/>
              <a:t>‹#›</a:t>
            </a:fld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27941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rgbClr val="000000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essinha@edarural.com" TargetMode="External"/><Relationship Id="rId2" Type="http://schemas.openxmlformats.org/officeDocument/2006/relationships/hyperlink" Target="mailto:info@sptf.inf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ptf.info/sp-task-force/working-group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3ieimpact.org/using-the-causal-chain-to-make-sense-of-the-number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804"/>
            <a:ext cx="8458200" cy="1877784"/>
          </a:xfrm>
        </p:spPr>
        <p:txBody>
          <a:bodyPr>
            <a:noAutofit/>
          </a:bodyPr>
          <a:lstStyle/>
          <a:p>
            <a:pPr lvl="0"/>
            <a:r>
              <a:rPr lang="es-GT" noProof="0" dirty="0" smtClean="0">
                <a:solidFill>
                  <a:srgbClr val="FF6600"/>
                </a:solidFill>
              </a:rPr>
              <a:t/>
            </a:r>
            <a:br>
              <a:rPr lang="es-GT" noProof="0" dirty="0" smtClean="0">
                <a:solidFill>
                  <a:srgbClr val="FF6600"/>
                </a:solidFill>
              </a:rPr>
            </a:br>
            <a:r>
              <a:rPr lang="es-GT" noProof="0" dirty="0" smtClean="0">
                <a:solidFill>
                  <a:srgbClr val="FF6600"/>
                </a:solidFill>
              </a:rPr>
              <a:t/>
            </a:r>
            <a:br>
              <a:rPr lang="es-GT" noProof="0" dirty="0" smtClean="0">
                <a:solidFill>
                  <a:srgbClr val="FF6600"/>
                </a:solidFill>
              </a:rPr>
            </a:br>
            <a:r>
              <a:rPr lang="es-GT" noProof="0" dirty="0" smtClean="0">
                <a:solidFill>
                  <a:srgbClr val="FF6600"/>
                </a:solidFill>
              </a:rPr>
              <a:t/>
            </a:r>
            <a:br>
              <a:rPr lang="es-GT" noProof="0" dirty="0" smtClean="0">
                <a:solidFill>
                  <a:srgbClr val="FF6600"/>
                </a:solidFill>
              </a:rPr>
            </a:br>
            <a:r>
              <a:rPr lang="es-GT" sz="3600" noProof="0" dirty="0" smtClean="0">
                <a:solidFill>
                  <a:srgbClr val="FF6600"/>
                </a:solidFill>
              </a:rPr>
              <a:t>Grupo de trabajo de </a:t>
            </a:r>
            <a:r>
              <a:rPr lang="es-GT" sz="3600" noProof="0" dirty="0" smtClean="0">
                <a:solidFill>
                  <a:srgbClr val="FF6600"/>
                </a:solidFill>
              </a:rPr>
              <a:t/>
            </a:r>
            <a:br>
              <a:rPr lang="es-GT" sz="3600" noProof="0" dirty="0" smtClean="0">
                <a:solidFill>
                  <a:srgbClr val="FF6600"/>
                </a:solidFill>
              </a:rPr>
            </a:br>
            <a:r>
              <a:rPr lang="es-GT" sz="3600" noProof="0" dirty="0" smtClean="0">
                <a:solidFill>
                  <a:srgbClr val="FF6600"/>
                </a:solidFill>
              </a:rPr>
              <a:t>resultados en clientes</a:t>
            </a:r>
            <a:r>
              <a:rPr lang="es-GT" sz="3600" noProof="0" dirty="0" smtClean="0">
                <a:solidFill>
                  <a:srgbClr val="FF6600"/>
                </a:solidFill>
              </a:rPr>
              <a:t>:</a:t>
            </a:r>
            <a:br>
              <a:rPr lang="es-GT" sz="3600" noProof="0" dirty="0" smtClean="0">
                <a:solidFill>
                  <a:srgbClr val="FF6600"/>
                </a:solidFill>
              </a:rPr>
            </a:br>
            <a:r>
              <a:rPr lang="es-GT" sz="3600" noProof="0" dirty="0" smtClean="0">
                <a:solidFill>
                  <a:srgbClr val="FF6600"/>
                </a:solidFill>
              </a:rPr>
              <a:t>Seminario virtual 2:  Teoría del cambio</a:t>
            </a:r>
            <a:endParaRPr lang="es-GT" sz="3600" noProof="0" dirty="0">
              <a:solidFill>
                <a:srgbClr val="FF6600"/>
              </a:solidFill>
            </a:endParaRPr>
          </a:p>
        </p:txBody>
      </p:sp>
      <p:pic>
        <p:nvPicPr>
          <p:cNvPr id="4" name="Picture 5" descr="SocialPerformance400x1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909184"/>
            <a:ext cx="4800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57200" y="3994369"/>
            <a:ext cx="82626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u="sng" dirty="0" smtClean="0">
                <a:solidFill>
                  <a:prstClr val="black"/>
                </a:solidFill>
                <a:latin typeface="Georgia"/>
              </a:rPr>
              <a:t>Facilitadores</a:t>
            </a:r>
            <a:r>
              <a:rPr lang="en-US" sz="2400" dirty="0" smtClean="0">
                <a:solidFill>
                  <a:prstClr val="black"/>
                </a:solidFill>
                <a:latin typeface="Georgia"/>
              </a:rPr>
              <a:t>: </a:t>
            </a:r>
            <a:r>
              <a:rPr lang="en-US" sz="2400" b="1" dirty="0" smtClean="0">
                <a:solidFill>
                  <a:prstClr val="black"/>
                </a:solidFill>
                <a:latin typeface="Georgia"/>
              </a:rPr>
              <a:t>Frances Sinha</a:t>
            </a:r>
            <a:r>
              <a:rPr lang="en-US" sz="2400" dirty="0" smtClean="0">
                <a:solidFill>
                  <a:prstClr val="black"/>
                </a:solidFill>
              </a:rPr>
              <a:t>, Director EDA Rural Systems (India) y miembro de la junta del SPTF.  </a:t>
            </a:r>
            <a:r>
              <a:rPr lang="en-US" sz="2400" b="1" dirty="0" smtClean="0">
                <a:solidFill>
                  <a:prstClr val="black"/>
                </a:solidFill>
              </a:rPr>
              <a:t>Anton Simanowitz</a:t>
            </a:r>
            <a:r>
              <a:rPr lang="en-US" sz="2400" dirty="0" smtClean="0">
                <a:solidFill>
                  <a:prstClr val="black"/>
                </a:solidFill>
              </a:rPr>
              <a:t>, Consultor, co-autor de ‘The Business of Doing Good” (El Negocio de Hacer el </a:t>
            </a:r>
            <a:r>
              <a:rPr lang="en-US" sz="2400" dirty="0" smtClean="0">
                <a:solidFill>
                  <a:prstClr val="black"/>
                </a:solidFill>
              </a:rPr>
              <a:t>Bien), </a:t>
            </a:r>
            <a:r>
              <a:rPr lang="en-US" sz="2400" dirty="0" err="1" smtClean="0">
                <a:solidFill>
                  <a:prstClr val="black"/>
                </a:solidFill>
              </a:rPr>
              <a:t>libro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recien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publicado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sobre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la IMF AMK </a:t>
            </a:r>
            <a:r>
              <a:rPr lang="en-US" sz="2400" dirty="0" err="1" smtClean="0">
                <a:solidFill>
                  <a:prstClr val="black"/>
                </a:solidFill>
              </a:rPr>
              <a:t>en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Camboya</a:t>
            </a:r>
            <a:endParaRPr lang="en-US" sz="24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0042" y="6210852"/>
            <a:ext cx="3477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prstClr val="black"/>
                </a:solidFill>
                <a:latin typeface="Georgia"/>
              </a:rPr>
              <a:t>18 de diciembre de 2014</a:t>
            </a:r>
            <a:endParaRPr lang="en-US" sz="2400" dirty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06205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944"/>
            <a:ext cx="8229600" cy="1066800"/>
          </a:xfrm>
        </p:spPr>
        <p:txBody>
          <a:bodyPr>
            <a:normAutofit/>
          </a:bodyPr>
          <a:lstStyle/>
          <a:p>
            <a:r>
              <a:rPr lang="es-GT" noProof="0" dirty="0" smtClean="0"/>
              <a:t>Aplicación a las microfinanzas -1 </a:t>
            </a:r>
            <a:endParaRPr lang="es-GT" noProof="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01492188"/>
              </p:ext>
            </p:extLst>
          </p:nvPr>
        </p:nvGraphicFramePr>
        <p:xfrm>
          <a:off x="1524000" y="11992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295399" y="5390866"/>
            <a:ext cx="7454154" cy="1467134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u="sng" dirty="0" smtClean="0"/>
          </a:p>
          <a:p>
            <a:r>
              <a:rPr lang="en-GB" u="sng" dirty="0" err="1" smtClean="0"/>
              <a:t>Otros</a:t>
            </a:r>
            <a:r>
              <a:rPr lang="en-GB" u="sng" dirty="0" smtClean="0"/>
              <a:t> </a:t>
            </a:r>
            <a:r>
              <a:rPr lang="en-GB" u="sng" dirty="0" err="1" smtClean="0"/>
              <a:t>factores</a:t>
            </a:r>
            <a:r>
              <a:rPr lang="en-GB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dirty="0" err="1" smtClean="0"/>
              <a:t>capacidad</a:t>
            </a:r>
            <a:r>
              <a:rPr lang="en-GB" dirty="0" smtClean="0"/>
              <a:t> para </a:t>
            </a:r>
            <a:r>
              <a:rPr lang="en-GB" dirty="0" err="1" smtClean="0"/>
              <a:t>administrar</a:t>
            </a:r>
            <a:r>
              <a:rPr lang="en-GB" dirty="0" smtClean="0"/>
              <a:t>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finanzas</a:t>
            </a:r>
            <a:r>
              <a:rPr lang="en-GB" dirty="0" smtClean="0"/>
              <a:t> – </a:t>
            </a:r>
            <a:r>
              <a:rPr lang="en-GB" dirty="0" err="1" smtClean="0"/>
              <a:t>pagar</a:t>
            </a:r>
            <a:r>
              <a:rPr lang="en-GB" dirty="0" smtClean="0"/>
              <a:t> los </a:t>
            </a:r>
            <a:r>
              <a:rPr lang="en-GB" dirty="0" err="1" smtClean="0"/>
              <a:t>préstamos</a:t>
            </a:r>
            <a:r>
              <a:rPr lang="en-GB" dirty="0" smtClean="0"/>
              <a:t>, </a:t>
            </a:r>
            <a:r>
              <a:rPr lang="en-GB" dirty="0" err="1" smtClean="0"/>
              <a:t>ahorros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prestan</a:t>
            </a:r>
            <a:r>
              <a:rPr lang="en-GB" dirty="0" smtClean="0"/>
              <a:t> al </a:t>
            </a:r>
            <a:r>
              <a:rPr lang="en-GB" dirty="0" err="1" smtClean="0"/>
              <a:t>mismo</a:t>
            </a:r>
            <a:r>
              <a:rPr lang="en-GB" dirty="0" smtClean="0"/>
              <a:t> </a:t>
            </a:r>
            <a:r>
              <a:rPr lang="en-GB" dirty="0" err="1" smtClean="0"/>
              <a:t>tiempo</a:t>
            </a:r>
            <a:r>
              <a:rPr lang="en-GB" dirty="0" smtClean="0"/>
              <a:t> de </a:t>
            </a:r>
            <a:r>
              <a:rPr lang="en-GB" dirty="0" err="1" smtClean="0"/>
              <a:t>otro</a:t>
            </a:r>
            <a:r>
              <a:rPr lang="en-GB" dirty="0" smtClean="0"/>
              <a:t> </a:t>
            </a:r>
            <a:r>
              <a:rPr lang="en-GB" dirty="0" err="1" smtClean="0"/>
              <a:t>proveedor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dirty="0" err="1" smtClean="0"/>
              <a:t>Enfrentar</a:t>
            </a:r>
            <a:r>
              <a:rPr lang="en-GB" dirty="0" smtClean="0"/>
              <a:t> </a:t>
            </a:r>
            <a:r>
              <a:rPr lang="en-GB" dirty="0" err="1" smtClean="0"/>
              <a:t>dificultades</a:t>
            </a:r>
            <a:r>
              <a:rPr lang="en-GB" dirty="0" smtClean="0"/>
              <a:t>, </a:t>
            </a:r>
            <a:r>
              <a:rPr lang="en-GB" dirty="0" err="1" smtClean="0"/>
              <a:t>choque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072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GT" noProof="0" dirty="0" smtClean="0"/>
              <a:t>Aplicación a las microfinanzas - 2</a:t>
            </a:r>
            <a:br>
              <a:rPr lang="es-GT" noProof="0" dirty="0" smtClean="0"/>
            </a:br>
            <a:endParaRPr lang="es-GT" noProof="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3999" y="1540432"/>
          <a:ext cx="6615953" cy="4985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6350"/>
            <a:ext cx="8229600" cy="1066800"/>
          </a:xfrm>
        </p:spPr>
        <p:txBody>
          <a:bodyPr>
            <a:normAutofit/>
          </a:bodyPr>
          <a:lstStyle/>
          <a:p>
            <a:r>
              <a:rPr lang="es-GT" noProof="0" dirty="0" smtClean="0"/>
              <a:t>Uso de la TdC para la gestión</a:t>
            </a:r>
            <a:endParaRPr lang="es-G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20" y="1504217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es-GT" sz="2400" b="1" noProof="0" dirty="0" smtClean="0"/>
              <a:t>TdC</a:t>
            </a:r>
          </a:p>
          <a:p>
            <a:pPr marL="109728" indent="0">
              <a:buNone/>
            </a:pPr>
            <a:endParaRPr lang="es-GT" b="1" noProof="0" dirty="0" smtClean="0"/>
          </a:p>
          <a:p>
            <a:pPr marL="109728" indent="0">
              <a:buNone/>
            </a:pPr>
            <a:endParaRPr lang="es-GT" b="1" noProof="0" dirty="0" smtClean="0"/>
          </a:p>
          <a:p>
            <a:pPr marL="109728" indent="0">
              <a:buNone/>
            </a:pPr>
            <a:endParaRPr lang="es-GT" sz="1200" b="1" noProof="0" dirty="0" smtClean="0"/>
          </a:p>
          <a:p>
            <a:pPr marL="109728" indent="0">
              <a:buNone/>
            </a:pPr>
            <a:r>
              <a:rPr lang="es-GT" sz="2400" b="1" noProof="0" dirty="0" smtClean="0"/>
              <a:t>¿Qué es importante?</a:t>
            </a:r>
          </a:p>
          <a:p>
            <a:pPr marL="109728" indent="0">
              <a:buNone/>
            </a:pPr>
            <a:endParaRPr lang="es-GT" b="1" noProof="0" dirty="0" smtClean="0"/>
          </a:p>
          <a:p>
            <a:pPr marL="109728" indent="0">
              <a:buNone/>
            </a:pPr>
            <a:endParaRPr lang="es-GT" b="1" noProof="0" dirty="0" smtClean="0"/>
          </a:p>
          <a:p>
            <a:pPr marL="109728" indent="0">
              <a:buNone/>
            </a:pPr>
            <a:endParaRPr lang="es-GT" sz="1200" b="1" noProof="0" dirty="0" smtClean="0"/>
          </a:p>
          <a:p>
            <a:pPr marL="109728" indent="0">
              <a:buNone/>
            </a:pPr>
            <a:endParaRPr lang="es-GT" sz="1000" b="1" noProof="0" dirty="0" smtClean="0"/>
          </a:p>
          <a:p>
            <a:pPr marL="109728" indent="0">
              <a:buNone/>
            </a:pPr>
            <a:r>
              <a:rPr lang="es-GT" sz="2400" b="1" noProof="0" dirty="0" smtClean="0"/>
              <a:t>Gestión y medición</a:t>
            </a:r>
            <a:endParaRPr lang="es-GT" sz="2400" b="1" noProof="0" dirty="0"/>
          </a:p>
        </p:txBody>
      </p:sp>
      <p:sp>
        <p:nvSpPr>
          <p:cNvPr id="4" name="TextBox 3"/>
          <p:cNvSpPr txBox="1"/>
          <p:nvPr/>
        </p:nvSpPr>
        <p:spPr>
          <a:xfrm>
            <a:off x="272955" y="2301809"/>
            <a:ext cx="115791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/>
              <a:t>Préstamo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094932" y="1887912"/>
            <a:ext cx="121976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/>
              <a:t>Invertido</a:t>
            </a:r>
            <a:r>
              <a:rPr lang="en-GB" dirty="0" smtClean="0"/>
              <a:t> </a:t>
            </a:r>
            <a:r>
              <a:rPr lang="en-GB" dirty="0" smtClean="0"/>
              <a:t>en </a:t>
            </a:r>
            <a:r>
              <a:rPr lang="en-GB" dirty="0" err="1" smtClean="0"/>
              <a:t>negocio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894650" y="2158785"/>
            <a:ext cx="153671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Buena </a:t>
            </a:r>
            <a:r>
              <a:rPr lang="en-GB" dirty="0" err="1" smtClean="0"/>
              <a:t>gestión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99207" y="2168464"/>
            <a:ext cx="112606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/>
              <a:t>Negocio</a:t>
            </a:r>
            <a:r>
              <a:rPr lang="en-GB" dirty="0" smtClean="0"/>
              <a:t> </a:t>
            </a:r>
            <a:r>
              <a:rPr lang="en-GB" dirty="0" err="1" smtClean="0"/>
              <a:t>crece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29160" y="3728220"/>
            <a:ext cx="15657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/>
              <a:t>Evaluación</a:t>
            </a:r>
            <a:r>
              <a:rPr lang="en-GB" dirty="0" smtClean="0"/>
              <a:t> del </a:t>
            </a:r>
            <a:r>
              <a:rPr lang="en-GB" dirty="0" err="1" smtClean="0"/>
              <a:t>préstamo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548463" y="3947083"/>
            <a:ext cx="98213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LUC &amp; </a:t>
            </a:r>
            <a:r>
              <a:rPr lang="en-GB" dirty="0" err="1" smtClean="0"/>
              <a:t>grupo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3727544"/>
            <a:ext cx="153035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/>
              <a:t>Capacitación</a:t>
            </a:r>
            <a:r>
              <a:rPr lang="en-GB" dirty="0" smtClean="0"/>
              <a:t> en </a:t>
            </a:r>
            <a:r>
              <a:rPr lang="en-GB" dirty="0" err="1" smtClean="0"/>
              <a:t>negocios</a:t>
            </a:r>
            <a:r>
              <a:rPr lang="en-GB" dirty="0" smtClean="0"/>
              <a:t> y </a:t>
            </a:r>
            <a:r>
              <a:rPr lang="en-GB" dirty="0" err="1" smtClean="0"/>
              <a:t>grupo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532036" y="4000776"/>
            <a:ext cx="157473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/>
              <a:t>Seguimiento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253067" y="5279064"/>
            <a:ext cx="1456266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/>
              <a:t>Verificación</a:t>
            </a:r>
            <a:r>
              <a:rPr lang="en-GB" dirty="0" smtClean="0"/>
              <a:t> </a:t>
            </a:r>
            <a:r>
              <a:rPr lang="en-GB" dirty="0" err="1" smtClean="0"/>
              <a:t>sorpresa</a:t>
            </a:r>
            <a:r>
              <a:rPr lang="en-GB" dirty="0" smtClean="0"/>
              <a:t> de la </a:t>
            </a:r>
            <a:r>
              <a:rPr lang="en-GB" dirty="0" err="1" smtClean="0"/>
              <a:t>Gerencia</a:t>
            </a:r>
            <a:r>
              <a:rPr lang="en-GB" dirty="0" smtClean="0"/>
              <a:t> y </a:t>
            </a:r>
            <a:r>
              <a:rPr lang="en-GB" dirty="0" err="1" smtClean="0"/>
              <a:t>Auditoría</a:t>
            </a:r>
            <a:r>
              <a:rPr lang="en-GB" dirty="0" smtClean="0"/>
              <a:t> </a:t>
            </a:r>
            <a:r>
              <a:rPr lang="en-GB" dirty="0" err="1" smtClean="0"/>
              <a:t>interna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687231" y="5429192"/>
            <a:ext cx="179916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/>
              <a:t>Evaluación</a:t>
            </a:r>
            <a:r>
              <a:rPr lang="en-GB" dirty="0" smtClean="0"/>
              <a:t> de </a:t>
            </a:r>
            <a:r>
              <a:rPr lang="en-GB" dirty="0" err="1" smtClean="0"/>
              <a:t>destrezas</a:t>
            </a:r>
            <a:r>
              <a:rPr lang="en-GB" dirty="0" smtClean="0"/>
              <a:t> </a:t>
            </a:r>
            <a:r>
              <a:rPr lang="en-GB" dirty="0" err="1" smtClean="0"/>
              <a:t>después</a:t>
            </a:r>
            <a:r>
              <a:rPr lang="en-GB" dirty="0" smtClean="0"/>
              <a:t> de la </a:t>
            </a:r>
            <a:r>
              <a:rPr lang="en-GB" dirty="0" err="1" smtClean="0"/>
              <a:t>capacitación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983817" y="5429192"/>
            <a:ext cx="281952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/>
              <a:t>Uso</a:t>
            </a:r>
            <a:r>
              <a:rPr lang="en-GB" dirty="0" smtClean="0"/>
              <a:t> de la </a:t>
            </a:r>
            <a:r>
              <a:rPr lang="en-GB" dirty="0" err="1" smtClean="0"/>
              <a:t>evaluación</a:t>
            </a:r>
            <a:r>
              <a:rPr lang="en-GB" dirty="0" smtClean="0"/>
              <a:t> del </a:t>
            </a:r>
            <a:r>
              <a:rPr lang="en-GB" dirty="0" err="1" smtClean="0"/>
              <a:t>préstamo</a:t>
            </a:r>
            <a:r>
              <a:rPr lang="en-GB" dirty="0" smtClean="0"/>
              <a:t> para </a:t>
            </a:r>
            <a:r>
              <a:rPr lang="en-GB" dirty="0" err="1" smtClean="0"/>
              <a:t>rastrear</a:t>
            </a:r>
            <a:r>
              <a:rPr lang="en-GB" dirty="0" smtClean="0"/>
              <a:t> el </a:t>
            </a:r>
            <a:r>
              <a:rPr lang="en-GB" dirty="0" err="1" smtClean="0"/>
              <a:t>progreso</a:t>
            </a:r>
            <a:r>
              <a:rPr lang="en-GB" dirty="0" smtClean="0"/>
              <a:t> del </a:t>
            </a:r>
            <a:r>
              <a:rPr lang="en-GB" dirty="0" err="1" smtClean="0"/>
              <a:t>negocio</a:t>
            </a:r>
            <a:endParaRPr lang="en-GB" dirty="0"/>
          </a:p>
        </p:txBody>
      </p:sp>
      <p:sp>
        <p:nvSpPr>
          <p:cNvPr id="15" name="Right Arrow 14"/>
          <p:cNvSpPr/>
          <p:nvPr/>
        </p:nvSpPr>
        <p:spPr>
          <a:xfrm>
            <a:off x="1642533" y="2421467"/>
            <a:ext cx="338667" cy="15120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>
            <a:off x="3405711" y="2421467"/>
            <a:ext cx="338667" cy="15120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>
            <a:off x="5645150" y="2283838"/>
            <a:ext cx="338667" cy="15120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58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GT" noProof="0" dirty="0" smtClean="0"/>
              <a:t>Pensando en lo que esto significa</a:t>
            </a:r>
            <a:endParaRPr lang="es-G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GT" noProof="0" dirty="0" smtClean="0"/>
              <a:t>Al pensar en los resultados de los clientes, también debemos pensar acerca de los pasos necesarios para lograr los resultados – como parte de la estrategia y como parte del monitoreo de datos útiles para saber lo que está funcionando y lo que no</a:t>
            </a:r>
          </a:p>
          <a:p>
            <a:r>
              <a:rPr lang="es-GT" noProof="0" dirty="0" smtClean="0"/>
              <a:t>Analizar resultados de los clientes a corto </a:t>
            </a:r>
            <a:r>
              <a:rPr lang="es-GT" noProof="0" dirty="0" smtClean="0"/>
              <a:t>plazo (para </a:t>
            </a:r>
            <a:r>
              <a:rPr lang="es-GT" noProof="0" dirty="0" smtClean="0"/>
              <a:t>cuáles clientes) es un primer paso relevante (dentro de un período más corto – 1-2 años), antes de evaluar el largo plazo (~5 años)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noProof="0" dirty="0" smtClean="0"/>
              <a:t>Discusión</a:t>
            </a:r>
            <a:endParaRPr lang="es-G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129" y="2267354"/>
            <a:ext cx="8229600" cy="1910199"/>
          </a:xfrm>
        </p:spPr>
        <p:txBody>
          <a:bodyPr>
            <a:normAutofit/>
          </a:bodyPr>
          <a:lstStyle/>
          <a:p>
            <a:pPr>
              <a:buNone/>
            </a:pPr>
            <a:endParaRPr lang="es-GT" noProof="0" dirty="0" smtClean="0"/>
          </a:p>
          <a:p>
            <a:pPr marL="624078" indent="-514350">
              <a:buFont typeface="+mj-lt"/>
              <a:buAutoNum type="arabicPeriod"/>
            </a:pPr>
            <a:r>
              <a:rPr lang="es-GT" noProof="0" dirty="0" smtClean="0"/>
              <a:t>¿Piensa que este es un marco útil? ¿Puede verlo guiar su enfoque? ¿Qué aspectos destacaría? ¿Cuáles agregaría?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1672" y="4625798"/>
            <a:ext cx="787101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chemeClr val="accent3"/>
              </a:buClr>
              <a:buFont typeface="+mj-lt"/>
              <a:buAutoNum type="arabicPeriod" startAt="2"/>
            </a:pPr>
            <a:r>
              <a:rPr lang="en-GB" sz="2800" dirty="0" smtClean="0"/>
              <a:t>Qué </a:t>
            </a:r>
            <a:r>
              <a:rPr lang="en-GB" sz="2800" dirty="0" err="1" smtClean="0"/>
              <a:t>lineamientos</a:t>
            </a:r>
            <a:r>
              <a:rPr lang="en-GB" sz="2800" dirty="0" smtClean="0"/>
              <a:t> </a:t>
            </a:r>
            <a:r>
              <a:rPr lang="en-GB" sz="2800" dirty="0" err="1" smtClean="0"/>
              <a:t>podemos</a:t>
            </a:r>
            <a:r>
              <a:rPr lang="en-GB" sz="2800" dirty="0" smtClean="0"/>
              <a:t> </a:t>
            </a:r>
            <a:r>
              <a:rPr lang="en-GB" sz="2800" dirty="0" err="1" smtClean="0"/>
              <a:t>proponer</a:t>
            </a:r>
            <a:r>
              <a:rPr lang="en-GB" sz="2800" dirty="0" smtClean="0"/>
              <a:t>, </a:t>
            </a:r>
            <a:r>
              <a:rPr lang="en-GB" sz="2800" dirty="0" err="1" smtClean="0"/>
              <a:t>vinculados</a:t>
            </a:r>
            <a:r>
              <a:rPr lang="en-GB" sz="2800" dirty="0" smtClean="0"/>
              <a:t> a la </a:t>
            </a:r>
            <a:r>
              <a:rPr lang="en-GB" sz="2800" dirty="0" err="1" smtClean="0"/>
              <a:t>Teoría</a:t>
            </a:r>
            <a:r>
              <a:rPr lang="en-GB" sz="2800" dirty="0" smtClean="0"/>
              <a:t> del </a:t>
            </a:r>
            <a:r>
              <a:rPr lang="en-GB" sz="2800" dirty="0" err="1" smtClean="0"/>
              <a:t>Cambio</a:t>
            </a:r>
            <a:r>
              <a:rPr lang="en-GB" sz="2800" dirty="0" smtClean="0"/>
              <a:t>, </a:t>
            </a:r>
            <a:r>
              <a:rPr lang="en-GB" sz="2800" dirty="0" err="1" smtClean="0"/>
              <a:t>cuando</a:t>
            </a:r>
            <a:r>
              <a:rPr lang="en-GB" sz="2800" dirty="0" smtClean="0"/>
              <a:t> </a:t>
            </a:r>
            <a:r>
              <a:rPr lang="en-GB" sz="2800" dirty="0" err="1" smtClean="0"/>
              <a:t>pensamos</a:t>
            </a:r>
            <a:r>
              <a:rPr lang="en-GB" sz="2800" dirty="0" smtClean="0"/>
              <a:t> en la </a:t>
            </a:r>
            <a:r>
              <a:rPr lang="en-GB" sz="2800" dirty="0" err="1" smtClean="0"/>
              <a:t>medición</a:t>
            </a:r>
            <a:r>
              <a:rPr lang="en-GB" sz="2800" dirty="0" smtClean="0"/>
              <a:t> de los </a:t>
            </a:r>
            <a:r>
              <a:rPr lang="en-GB" sz="2800" dirty="0" err="1" smtClean="0"/>
              <a:t>resultados</a:t>
            </a:r>
            <a:r>
              <a:rPr lang="en-GB" sz="2800" dirty="0" smtClean="0"/>
              <a:t> </a:t>
            </a:r>
            <a:r>
              <a:rPr lang="en-GB" sz="2800" dirty="0" err="1" smtClean="0"/>
              <a:t>en</a:t>
            </a:r>
            <a:r>
              <a:rPr lang="en-GB" sz="2800" dirty="0" smtClean="0"/>
              <a:t> </a:t>
            </a:r>
            <a:r>
              <a:rPr lang="en-GB" sz="2800" dirty="0" smtClean="0"/>
              <a:t>los </a:t>
            </a:r>
            <a:r>
              <a:rPr lang="en-GB" sz="2800" dirty="0" err="1" smtClean="0"/>
              <a:t>clientes</a:t>
            </a:r>
            <a:r>
              <a:rPr lang="en-GB" sz="2800" dirty="0" smtClean="0"/>
              <a:t>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GT" noProof="0" dirty="0" smtClean="0"/>
              <a:t>Propósito del Grupo de trabajo de resultados </a:t>
            </a:r>
            <a:r>
              <a:rPr lang="es-GT" dirty="0" smtClean="0"/>
              <a:t>en</a:t>
            </a:r>
            <a:r>
              <a:rPr lang="es-GT" noProof="0" dirty="0" smtClean="0"/>
              <a:t> </a:t>
            </a:r>
            <a:r>
              <a:rPr lang="es-GT" noProof="0" dirty="0" smtClean="0"/>
              <a:t>los clientes</a:t>
            </a:r>
            <a:endParaRPr lang="es-G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2499359"/>
            <a:ext cx="8945880" cy="3130476"/>
          </a:xfrm>
        </p:spPr>
        <p:txBody>
          <a:bodyPr>
            <a:noAutofit/>
          </a:bodyPr>
          <a:lstStyle/>
          <a:p>
            <a:pPr marL="122238" indent="-12700" algn="ctr">
              <a:lnSpc>
                <a:spcPct val="150000"/>
              </a:lnSpc>
              <a:buNone/>
            </a:pPr>
            <a:r>
              <a:rPr lang="es-GT" sz="3200" noProof="0" dirty="0" smtClean="0"/>
              <a:t>Desarrollar lineamientos prácticos para la medición creíble y la presentación de informes creíbles de los resultados </a:t>
            </a:r>
            <a:r>
              <a:rPr lang="es-GT" sz="3200" dirty="0" smtClean="0"/>
              <a:t>en</a:t>
            </a:r>
            <a:r>
              <a:rPr lang="es-GT" sz="3200" noProof="0" dirty="0" smtClean="0"/>
              <a:t> clientes</a:t>
            </a:r>
            <a:r>
              <a:rPr lang="es-GT" sz="3200" noProof="0" dirty="0" smtClean="0"/>
              <a:t>, tomando como base de las experiencias con diferentes enfoques y herramientas.</a:t>
            </a:r>
          </a:p>
        </p:txBody>
      </p:sp>
    </p:spTree>
    <p:extLst>
      <p:ext uri="{BB962C8B-B14F-4D97-AF65-F5344CB8AC3E}">
        <p14:creationId xmlns:p14="http://schemas.microsoft.com/office/powerpoint/2010/main" val="13460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7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GT" noProof="0" dirty="0" smtClean="0"/>
              <a:t>Lineamientos prácticos – que se propondrán</a:t>
            </a:r>
            <a:endParaRPr lang="es-G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s-GT" noProof="0" dirty="0" smtClean="0"/>
              <a:t>Enfocarse en los resultados </a:t>
            </a:r>
            <a:r>
              <a:rPr lang="es-GT" noProof="0" dirty="0" smtClean="0"/>
              <a:t>en </a:t>
            </a:r>
            <a:r>
              <a:rPr lang="es-GT" noProof="0" dirty="0" smtClean="0"/>
              <a:t>clientes a corto plazo</a:t>
            </a:r>
          </a:p>
          <a:p>
            <a:pPr marL="624078" indent="-514350">
              <a:buFont typeface="+mj-lt"/>
              <a:buAutoNum type="arabicPeriod"/>
            </a:pPr>
            <a:r>
              <a:rPr lang="es-GT" noProof="0" dirty="0" smtClean="0"/>
              <a:t>No dejarse llevar por los resultados de los clientes a más largo plazo de “alto nivel” (lista de deseos). Pensar en los pasos para llegar allí y monitorearlos: para el prestador de servicios y para el cliente</a:t>
            </a:r>
          </a:p>
          <a:p>
            <a:pPr marL="624078" indent="-514350">
              <a:buFont typeface="+mj-lt"/>
              <a:buAutoNum type="arabicPeriod"/>
            </a:pPr>
            <a:r>
              <a:rPr lang="es-GT" noProof="0" dirty="0" smtClean="0"/>
              <a:t>La TdC es un marco útil para esto: puede aplicarse/adaptarse por las IMF. Puede variar de acuerdo a las oportunidades del contexto, la población objetivo y los servicios</a:t>
            </a:r>
          </a:p>
          <a:p>
            <a:pPr marL="624078" indent="-514350">
              <a:buFont typeface="+mj-lt"/>
              <a:buAutoNum type="arabicPeriod"/>
            </a:pPr>
            <a:r>
              <a:rPr lang="es-GT" noProof="0" dirty="0" smtClean="0"/>
              <a:t>Vincular la medición con la provisión y uso de servicios específicos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noProof="0" dirty="0" smtClean="0"/>
              <a:t>Gracias</a:t>
            </a:r>
            <a:endParaRPr lang="es-G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GT" noProof="0" dirty="0" smtClean="0"/>
              <a:t>Para seguimiento, por favor ponerse en contacto con: </a:t>
            </a:r>
            <a:r>
              <a:rPr lang="es-GT" noProof="0" dirty="0" smtClean="0">
                <a:solidFill>
                  <a:srgbClr val="FF0000"/>
                </a:solidFill>
                <a:hlinkClick r:id="rId2"/>
              </a:rPr>
              <a:t>info@sptf.info</a:t>
            </a:r>
            <a:r>
              <a:rPr lang="es-GT" noProof="0" dirty="0" smtClean="0">
                <a:solidFill>
                  <a:schemeClr val="accent2"/>
                </a:solidFill>
              </a:rPr>
              <a:t>, </a:t>
            </a:r>
            <a:r>
              <a:rPr lang="es-GT" noProof="0" dirty="0" smtClean="0">
                <a:solidFill>
                  <a:schemeClr val="accent2"/>
                </a:solidFill>
                <a:hlinkClick r:id="rId3"/>
              </a:rPr>
              <a:t>francessinha@edarural.com</a:t>
            </a:r>
            <a:r>
              <a:rPr lang="es-GT" noProof="0" dirty="0" smtClean="0">
                <a:solidFill>
                  <a:schemeClr val="accent2"/>
                </a:solidFill>
              </a:rPr>
              <a:t> </a:t>
            </a:r>
            <a:endParaRPr lang="es-GT" noProof="0" dirty="0" smtClean="0">
              <a:solidFill>
                <a:srgbClr val="FF0000"/>
              </a:solidFill>
            </a:endParaRPr>
          </a:p>
          <a:p>
            <a:r>
              <a:rPr lang="es-GT" noProof="0" dirty="0" smtClean="0"/>
              <a:t>Por favor tome nota: Las presentaciones y grabaciones de todas las Reuniones del Grupo de trabajo de resultados de los clientes están siendo colocadas en el sitio del SPTF, en la página de los grupos de trabajo: </a:t>
            </a:r>
            <a:r>
              <a:rPr lang="es-GT" noProof="0" dirty="0" smtClean="0">
                <a:hlinkClick r:id="rId4"/>
              </a:rPr>
              <a:t>http://sptf.info/sp-task-force/working-groups</a:t>
            </a:r>
            <a:endParaRPr lang="es-GT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noProof="0" dirty="0" smtClean="0"/>
              <a:t>Agenda </a:t>
            </a:r>
            <a:endParaRPr lang="es-G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GT" noProof="0" dirty="0" smtClean="0"/>
              <a:t>La Teoría del Cambio (TdC) como marco de trabajo para medir los resultados de los clientes</a:t>
            </a:r>
          </a:p>
          <a:p>
            <a:pPr lvl="1">
              <a:buNone/>
            </a:pPr>
            <a:r>
              <a:rPr lang="es-GT" i="1" noProof="0" dirty="0" smtClean="0"/>
              <a:t> </a:t>
            </a:r>
          </a:p>
          <a:p>
            <a:r>
              <a:rPr lang="es-GT" noProof="0" dirty="0" smtClean="0"/>
              <a:t>¿Por qué una TdC? Los asuntos que una TdC ayuda a identificar/explicar</a:t>
            </a:r>
          </a:p>
          <a:p>
            <a:r>
              <a:rPr lang="es-GT" noProof="0" dirty="0" smtClean="0"/>
              <a:t>El marco de trabajo de la TdC – y cómo aplicarlo a las microfinanzas</a:t>
            </a:r>
          </a:p>
          <a:p>
            <a:r>
              <a:rPr lang="es-GT" noProof="0" dirty="0" smtClean="0"/>
              <a:t>¿Por qué es útil, y de hecho necesaria, para medir los resultados de los clientes? </a:t>
            </a:r>
          </a:p>
          <a:p>
            <a:pPr lvl="1">
              <a:buFont typeface="Courier New" pitchFamily="49" charset="0"/>
              <a:buChar char="o"/>
            </a:pPr>
            <a:endParaRPr lang="es-GT" noProof="0" dirty="0" smtClean="0"/>
          </a:p>
          <a:p>
            <a:pPr lvl="1">
              <a:buFont typeface="Wingdings" pitchFamily="2" charset="2"/>
              <a:buChar char="Ø"/>
            </a:pPr>
            <a:r>
              <a:rPr lang="es-GT" i="1" noProof="0" dirty="0" smtClean="0"/>
              <a:t>DISCUSIÓN</a:t>
            </a:r>
            <a:endParaRPr lang="es-GT" i="1" noProof="0" dirty="0"/>
          </a:p>
        </p:txBody>
      </p:sp>
    </p:spTree>
    <p:extLst>
      <p:ext uri="{BB962C8B-B14F-4D97-AF65-F5344CB8AC3E}">
        <p14:creationId xmlns:p14="http://schemas.microsoft.com/office/powerpoint/2010/main" val="6510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0" fontAlgn="base" hangingPunct="0">
              <a:spcAft>
                <a:spcPct val="0"/>
              </a:spcAft>
            </a:pPr>
            <a:r>
              <a:rPr lang="es-GT" noProof="0" dirty="0" smtClean="0"/>
              <a:t>Recapitulación – credibilidad en </a:t>
            </a:r>
            <a:r>
              <a:rPr lang="es-GT" u="sng" noProof="0" dirty="0" smtClean="0"/>
              <a:t>lo que</a:t>
            </a:r>
            <a:r>
              <a:rPr lang="es-GT" noProof="0" dirty="0" smtClean="0"/>
              <a:t> medimos</a:t>
            </a:r>
            <a:endParaRPr lang="es-GT" sz="4000" noProof="0" dirty="0" smtClean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88" y="2801470"/>
            <a:ext cx="8229600" cy="3838903"/>
          </a:xfrm>
        </p:spPr>
        <p:txBody>
          <a:bodyPr>
            <a:normAutofit lnSpcReduction="10000"/>
          </a:bodyPr>
          <a:lstStyle/>
          <a:p>
            <a:pPr>
              <a:buClr>
                <a:srgbClr val="FF9900"/>
              </a:buClr>
              <a:buSzPct val="120000"/>
              <a:defRPr/>
            </a:pPr>
            <a:r>
              <a:rPr lang="es-GT" noProof="0" dirty="0" smtClean="0"/>
              <a:t>¿Cuál es el cambio que estamos buscando, que esperamos ver?   </a:t>
            </a:r>
            <a:r>
              <a:rPr lang="es-GT" i="1" noProof="0" dirty="0" smtClean="0">
                <a:solidFill>
                  <a:srgbClr val="0070C0"/>
                </a:solidFill>
              </a:rPr>
              <a:t>Expectativas</a:t>
            </a:r>
            <a:r>
              <a:rPr lang="es-GT" i="1" u="sng" noProof="0" dirty="0" smtClean="0">
                <a:solidFill>
                  <a:srgbClr val="0070C0"/>
                </a:solidFill>
              </a:rPr>
              <a:t> realistas </a:t>
            </a:r>
            <a:r>
              <a:rPr lang="es-GT" i="1" noProof="0" dirty="0" smtClean="0">
                <a:solidFill>
                  <a:srgbClr val="0070C0"/>
                </a:solidFill>
              </a:rPr>
              <a:t>vinculadas con:</a:t>
            </a:r>
            <a:endParaRPr lang="es-GT" noProof="0" dirty="0" smtClean="0"/>
          </a:p>
          <a:p>
            <a:pPr>
              <a:buClr>
                <a:srgbClr val="FF9900"/>
              </a:buClr>
              <a:buSzPct val="120000"/>
              <a:buNone/>
              <a:defRPr/>
            </a:pPr>
            <a:r>
              <a:rPr lang="es-GT" noProof="0" dirty="0" smtClean="0"/>
              <a:t> </a:t>
            </a:r>
          </a:p>
          <a:p>
            <a:pPr>
              <a:buClr>
                <a:srgbClr val="FF9900"/>
              </a:buClr>
              <a:buSzPct val="120000"/>
              <a:defRPr/>
            </a:pPr>
            <a:r>
              <a:rPr lang="es-GT" noProof="0" dirty="0" smtClean="0"/>
              <a:t>El proceso del cambio - ¿Cuáles son los insumos? ¿Se están usando? ¿Cómo? </a:t>
            </a:r>
          </a:p>
          <a:p>
            <a:pPr>
              <a:buClr>
                <a:srgbClr val="FF9900"/>
              </a:buClr>
              <a:buSzPct val="120000"/>
              <a:buNone/>
              <a:defRPr/>
            </a:pPr>
            <a:endParaRPr lang="es-GT" noProof="0" dirty="0" smtClean="0"/>
          </a:p>
          <a:p>
            <a:pPr>
              <a:buClr>
                <a:srgbClr val="FF9900"/>
              </a:buClr>
              <a:buSzPct val="120000"/>
              <a:defRPr/>
            </a:pPr>
            <a:r>
              <a:rPr lang="es-GT" noProof="0" dirty="0" smtClean="0"/>
              <a:t>Cuánto tiempo lleva – ¿es a corto plazo? ¿a largo plazo? ¿Qué medimos y cuándo?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noProof="0" dirty="0" smtClean="0"/>
              <a:t>TdC – un punto de partida importante</a:t>
            </a:r>
            <a:endParaRPr lang="es-G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GT" noProof="0" dirty="0" smtClean="0"/>
              <a:t>Stanford Social Innovation Review:  La TdC es el primero de tres componentes para impulsar el impacto</a:t>
            </a:r>
          </a:p>
          <a:p>
            <a:r>
              <a:rPr lang="es-GT" noProof="0" dirty="0" smtClean="0"/>
              <a:t>Tema de actualidad – para la estrategia: pasos clave, supuestos y riesgos</a:t>
            </a:r>
          </a:p>
          <a:p>
            <a:r>
              <a:rPr lang="es-GT" noProof="0" dirty="0" smtClean="0"/>
              <a:t>Comienza a ser aplicada para la evaluación: qué medir</a:t>
            </a:r>
          </a:p>
          <a:p>
            <a:r>
              <a:rPr lang="es-GT" noProof="0" dirty="0" smtClean="0"/>
              <a:t>Análisis objetivo de lo que está sucediendo, qué está funcionando (o no) – no solo una comparación del “antes” y “después”</a:t>
            </a:r>
          </a:p>
          <a:p>
            <a:endParaRPr lang="es-GT" noProof="0" dirty="0" smtClean="0"/>
          </a:p>
          <a:p>
            <a:endParaRPr lang="es-GT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33083" y="1143000"/>
            <a:ext cx="8641976" cy="1066800"/>
          </a:xfrm>
        </p:spPr>
        <p:txBody>
          <a:bodyPr>
            <a:normAutofit fontScale="90000"/>
          </a:bodyPr>
          <a:lstStyle/>
          <a:p>
            <a:pPr algn="l" eaLnBrk="0" fontAlgn="base" hangingPunct="0">
              <a:spcAft>
                <a:spcPct val="0"/>
              </a:spcAft>
            </a:pPr>
            <a:r>
              <a:rPr lang="es-GT" noProof="0" dirty="0" smtClean="0"/>
              <a:t>Problemas del proceso de cambio – ejemplos de otros sectores</a:t>
            </a:r>
            <a:endParaRPr lang="es-GT" sz="4000" noProof="0" dirty="0" smtClean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88" y="2801470"/>
            <a:ext cx="8229600" cy="3838903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9900"/>
              </a:buClr>
              <a:buSzPct val="120000"/>
              <a:defRPr/>
            </a:pPr>
            <a:r>
              <a:rPr lang="es-GT" noProof="0" dirty="0" smtClean="0"/>
              <a:t> </a:t>
            </a:r>
            <a:r>
              <a:rPr lang="es-GT" sz="2400" i="1" noProof="0" dirty="0" smtClean="0"/>
              <a:t>Resultados de los clientes en el capital social de un fondo social</a:t>
            </a:r>
            <a:r>
              <a:rPr lang="es-GT" sz="2400" noProof="0" dirty="0" smtClean="0"/>
              <a:t>:  resultados limitados – números en declive con cada paso de una intervención (identificar cuáles fueron los pasos):</a:t>
            </a:r>
          </a:p>
          <a:p>
            <a:pPr lvl="1">
              <a:buClr>
                <a:srgbClr val="FF9900"/>
              </a:buClr>
              <a:buSzPct val="120000"/>
              <a:buFont typeface="Courier New" pitchFamily="49" charset="0"/>
              <a:buChar char="o"/>
              <a:defRPr/>
            </a:pPr>
            <a:r>
              <a:rPr lang="es-GT" sz="1800" noProof="0" dirty="0" smtClean="0"/>
              <a:t>Escucharon del fondo social (45% de la población objetivo) – fueron informados de la reunión – fueron a la reunión – parte de las decisiones tomadas  (15%) ….</a:t>
            </a:r>
          </a:p>
          <a:p>
            <a:pPr>
              <a:buClr>
                <a:srgbClr val="FF9900"/>
              </a:buClr>
              <a:buSzPct val="120000"/>
              <a:defRPr/>
            </a:pPr>
            <a:endParaRPr lang="es-GT" sz="2400" noProof="0" dirty="0" smtClean="0"/>
          </a:p>
          <a:p>
            <a:pPr>
              <a:buClr>
                <a:srgbClr val="FF9900"/>
              </a:buClr>
              <a:buSzPct val="120000"/>
              <a:defRPr/>
            </a:pPr>
            <a:r>
              <a:rPr lang="es-GT" sz="2400" i="1" noProof="0" dirty="0" smtClean="0"/>
              <a:t>Provisión de libros de texto para escuelas</a:t>
            </a:r>
            <a:r>
              <a:rPr lang="es-GT" sz="2400" noProof="0" dirty="0" smtClean="0"/>
              <a:t>:  El estudio no mostró diferencia en los resultados entre los estudiantes con tratamiento (en escuelas con libros de texto) y el grupo control. Brecha de datos -- ¿se estaban usando los libros de texto? </a:t>
            </a:r>
          </a:p>
          <a:p>
            <a:pPr>
              <a:buClr>
                <a:srgbClr val="FF9900"/>
              </a:buClr>
              <a:buSzPct val="120000"/>
              <a:defRPr/>
            </a:pPr>
            <a:endParaRPr lang="es-GT" noProof="0" dirty="0" smtClean="0"/>
          </a:p>
          <a:p>
            <a:pPr>
              <a:buClr>
                <a:srgbClr val="FF9900"/>
              </a:buClr>
              <a:buSzPct val="120000"/>
              <a:defRPr/>
            </a:pPr>
            <a:endParaRPr lang="es-GT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129" y="533414"/>
            <a:ext cx="8229600" cy="1066800"/>
          </a:xfrm>
        </p:spPr>
        <p:txBody>
          <a:bodyPr>
            <a:normAutofit/>
          </a:bodyPr>
          <a:lstStyle/>
          <a:p>
            <a:pPr algn="r"/>
            <a:r>
              <a:rPr lang="es-GT" noProof="0" dirty="0" smtClean="0"/>
              <a:t>El factor ‘deserción’</a:t>
            </a:r>
            <a:endParaRPr lang="es-GT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322729" y="6364941"/>
            <a:ext cx="8795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  <a:hlinkClick r:id="rId3"/>
              </a:rPr>
              <a:t>http://blogs.3ieimpact.org/using-the-causal-chain-to-make-sense-of-the-numbers/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GB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00" y="1295400"/>
            <a:ext cx="6629400" cy="1828800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371600" y="3657600"/>
            <a:ext cx="6629400" cy="1752600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686594" y="2056606"/>
            <a:ext cx="1371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1943894" y="2170906"/>
            <a:ext cx="990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2934494" y="2323306"/>
            <a:ext cx="838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3810000" y="2514600"/>
            <a:ext cx="762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687094" y="2628106"/>
            <a:ext cx="5334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5525294" y="2780506"/>
            <a:ext cx="381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90600" y="2743200"/>
            <a:ext cx="129539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Población objetivo</a:t>
            </a:r>
          </a:p>
          <a:p>
            <a:r>
              <a:rPr lang="en-US" sz="1500" dirty="0" smtClean="0"/>
              <a:t>[</a:t>
            </a:r>
            <a:r>
              <a:rPr lang="en-US" sz="1500" dirty="0" smtClean="0"/>
              <a:t>100%]</a:t>
            </a:r>
            <a:endParaRPr lang="en-US" sz="1500" dirty="0"/>
          </a:p>
        </p:txBody>
      </p:sp>
      <p:sp>
        <p:nvSpPr>
          <p:cNvPr id="16" name="TextBox 15"/>
          <p:cNvSpPr txBox="1"/>
          <p:nvPr/>
        </p:nvSpPr>
        <p:spPr>
          <a:xfrm>
            <a:off x="2057400" y="2794337"/>
            <a:ext cx="8506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Sabe sobre la inter-vención</a:t>
            </a:r>
            <a:endParaRPr lang="en-US" sz="1500" dirty="0"/>
          </a:p>
        </p:txBody>
      </p:sp>
      <p:sp>
        <p:nvSpPr>
          <p:cNvPr id="17" name="TextBox 16"/>
          <p:cNvSpPr txBox="1"/>
          <p:nvPr/>
        </p:nvSpPr>
        <p:spPr>
          <a:xfrm>
            <a:off x="3047999" y="2895600"/>
            <a:ext cx="7145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Toma parte</a:t>
            </a:r>
            <a:endParaRPr lang="en-US" sz="1500" dirty="0"/>
          </a:p>
        </p:txBody>
      </p:sp>
      <p:sp>
        <p:nvSpPr>
          <p:cNvPr id="18" name="TextBox 17"/>
          <p:cNvSpPr txBox="1"/>
          <p:nvPr/>
        </p:nvSpPr>
        <p:spPr>
          <a:xfrm>
            <a:off x="3733800" y="2895600"/>
            <a:ext cx="914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Recibe conoci-miento</a:t>
            </a:r>
            <a:endParaRPr lang="en-US" sz="1500" dirty="0"/>
          </a:p>
        </p:txBody>
      </p:sp>
      <p:sp>
        <p:nvSpPr>
          <p:cNvPr id="19" name="TextBox 18"/>
          <p:cNvSpPr txBox="1"/>
          <p:nvPr/>
        </p:nvSpPr>
        <p:spPr>
          <a:xfrm>
            <a:off x="4495800" y="2971800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Cambia actitud</a:t>
            </a:r>
            <a:endParaRPr lang="en-US" sz="1500" dirty="0"/>
          </a:p>
        </p:txBody>
      </p:sp>
      <p:sp>
        <p:nvSpPr>
          <p:cNvPr id="20" name="TextBox 19"/>
          <p:cNvSpPr txBox="1"/>
          <p:nvPr/>
        </p:nvSpPr>
        <p:spPr>
          <a:xfrm>
            <a:off x="5257800" y="2948970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Cambia compor-tamien-to</a:t>
            </a:r>
            <a:endParaRPr lang="en-US" sz="1500" dirty="0"/>
          </a:p>
        </p:txBody>
      </p:sp>
      <p:sp>
        <p:nvSpPr>
          <p:cNvPr id="21" name="TextBox 20"/>
          <p:cNvSpPr txBox="1"/>
          <p:nvPr/>
        </p:nvSpPr>
        <p:spPr>
          <a:xfrm>
            <a:off x="6019799" y="2948970"/>
            <a:ext cx="107021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 smtClean="0"/>
              <a:t>Producto</a:t>
            </a:r>
            <a:r>
              <a:rPr lang="en-US" sz="1500" dirty="0"/>
              <a:t>-</a:t>
            </a:r>
            <a:endParaRPr lang="en-US" sz="1500" dirty="0" smtClean="0"/>
          </a:p>
          <a:p>
            <a:r>
              <a:rPr lang="en-US" sz="1500" dirty="0" err="1" smtClean="0"/>
              <a:t>uso</a:t>
            </a:r>
            <a:r>
              <a:rPr lang="en-US" sz="1500" dirty="0" smtClean="0"/>
              <a:t> </a:t>
            </a:r>
            <a:r>
              <a:rPr lang="en-US" sz="1500" dirty="0" smtClean="0"/>
              <a:t>de servicios</a:t>
            </a:r>
            <a:endParaRPr lang="en-US" sz="1500" dirty="0"/>
          </a:p>
        </p:txBody>
      </p:sp>
      <p:sp>
        <p:nvSpPr>
          <p:cNvPr id="22" name="TextBox 21"/>
          <p:cNvSpPr txBox="1"/>
          <p:nvPr/>
        </p:nvSpPr>
        <p:spPr>
          <a:xfrm>
            <a:off x="6904632" y="3083256"/>
            <a:ext cx="1164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 smtClean="0"/>
              <a:t>Resultados</a:t>
            </a:r>
            <a:r>
              <a:rPr lang="en-US" sz="1500" dirty="0" smtClean="0"/>
              <a:t> </a:t>
            </a:r>
            <a:r>
              <a:rPr lang="en-US" sz="1500" dirty="0" err="1" smtClean="0"/>
              <a:t>logrados</a:t>
            </a:r>
            <a:endParaRPr lang="en-US" sz="1500" dirty="0"/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6363494" y="2856706"/>
            <a:ext cx="228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7087394" y="3047206"/>
            <a:ext cx="304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572294" y="4457700"/>
            <a:ext cx="1599406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1905400" y="4419203"/>
            <a:ext cx="1066797" cy="7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2895997" y="4266803"/>
            <a:ext cx="914400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3848894" y="4152900"/>
            <a:ext cx="685006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4685906" y="4000104"/>
            <a:ext cx="533399" cy="7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5535916" y="3912884"/>
            <a:ext cx="358169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6372924" y="3837082"/>
            <a:ext cx="207358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7124700" y="3722202"/>
            <a:ext cx="228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-34426" y="5396763"/>
            <a:ext cx="93249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000" b="1" dirty="0" smtClean="0"/>
              <a:t>Qué se necesita para que </a:t>
            </a:r>
            <a:r>
              <a:rPr lang="en-GB" sz="2000" b="1" dirty="0" err="1" smtClean="0"/>
              <a:t>más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gente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llegue</a:t>
            </a:r>
            <a:r>
              <a:rPr lang="en-GB" sz="2000" b="1" dirty="0" smtClean="0"/>
              <a:t> al final del </a:t>
            </a:r>
            <a:r>
              <a:rPr lang="en-GB" sz="2000" b="1" dirty="0" err="1" smtClean="0"/>
              <a:t>proceso</a:t>
            </a:r>
            <a:endParaRPr lang="en-GB" sz="2000" b="1" dirty="0" smtClean="0"/>
          </a:p>
          <a:p>
            <a:pPr>
              <a:buFont typeface="Wingdings" pitchFamily="2" charset="2"/>
              <a:buChar char="Ø"/>
            </a:pPr>
            <a:r>
              <a:rPr lang="en-GB" sz="2000" b="1" dirty="0" err="1" smtClean="0"/>
              <a:t>Medir</a:t>
            </a:r>
            <a:r>
              <a:rPr lang="en-GB" sz="2000" b="1" dirty="0" smtClean="0"/>
              <a:t> no solo el </a:t>
            </a:r>
            <a:r>
              <a:rPr lang="en-GB" sz="2000" b="1" dirty="0" err="1" smtClean="0"/>
              <a:t>resultado</a:t>
            </a:r>
            <a:r>
              <a:rPr lang="en-GB" sz="2000" b="1" dirty="0" smtClean="0"/>
              <a:t> final de los </a:t>
            </a:r>
            <a:r>
              <a:rPr lang="en-GB" sz="2000" b="1" dirty="0" err="1" smtClean="0"/>
              <a:t>clientes</a:t>
            </a:r>
            <a:r>
              <a:rPr lang="en-GB" sz="2000" b="1" dirty="0" smtClean="0"/>
              <a:t>, </a:t>
            </a:r>
            <a:r>
              <a:rPr lang="en-GB" sz="2000" b="1" dirty="0" err="1" smtClean="0"/>
              <a:t>sino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cuán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bien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están</a:t>
            </a:r>
            <a:r>
              <a:rPr lang="en-GB" sz="2000" b="1" dirty="0" smtClean="0"/>
              <a:t> </a:t>
            </a:r>
          </a:p>
          <a:p>
            <a:r>
              <a:rPr lang="en-GB" sz="2000" b="1" dirty="0" err="1"/>
              <a:t>p</a:t>
            </a:r>
            <a:r>
              <a:rPr lang="en-GB" sz="2000" b="1" dirty="0" err="1" smtClean="0"/>
              <a:t>rogresando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las</a:t>
            </a:r>
            <a:r>
              <a:rPr lang="en-GB" sz="2000" b="1" dirty="0" smtClean="0"/>
              <a:t> (</a:t>
            </a:r>
            <a:r>
              <a:rPr lang="en-GB" sz="2000" b="1" dirty="0" err="1" smtClean="0"/>
              <a:t>diferentes</a:t>
            </a:r>
            <a:r>
              <a:rPr lang="en-GB" sz="2000" b="1" dirty="0" smtClean="0"/>
              <a:t>) personas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709" y="569794"/>
            <a:ext cx="8534399" cy="1066800"/>
          </a:xfrm>
        </p:spPr>
        <p:txBody>
          <a:bodyPr>
            <a:normAutofit/>
          </a:bodyPr>
          <a:lstStyle/>
          <a:p>
            <a:r>
              <a:rPr lang="es-GT" noProof="0" dirty="0" smtClean="0"/>
              <a:t>Aplicación a las microfinanzas</a:t>
            </a:r>
            <a:endParaRPr lang="es-G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726" y="1737633"/>
            <a:ext cx="8686800" cy="4325112"/>
          </a:xfrm>
        </p:spPr>
        <p:txBody>
          <a:bodyPr>
            <a:normAutofit fontScale="85000" lnSpcReduction="10000"/>
          </a:bodyPr>
          <a:lstStyle/>
          <a:p>
            <a:r>
              <a:rPr lang="es-GT" noProof="0" dirty="0" smtClean="0"/>
              <a:t>Alcanzar a los clientes objetivo (conciencia, elección, ajuste)</a:t>
            </a:r>
          </a:p>
          <a:p>
            <a:r>
              <a:rPr lang="es-GT" noProof="0" dirty="0" smtClean="0"/>
              <a:t>Proporcionar servicios – crédito, ++</a:t>
            </a:r>
          </a:p>
          <a:p>
            <a:r>
              <a:rPr lang="es-GT" noProof="0" dirty="0" smtClean="0"/>
              <a:t>Cómo usan estos servicios los clientes (y cuáles clientes)</a:t>
            </a:r>
          </a:p>
          <a:p>
            <a:r>
              <a:rPr lang="es-GT" noProof="0" dirty="0" smtClean="0"/>
              <a:t>Si los clientes continúan usando esos servicios, razones para no usarlos/uso ineficaz</a:t>
            </a:r>
          </a:p>
          <a:p>
            <a:r>
              <a:rPr lang="es-GT" noProof="0" dirty="0" smtClean="0"/>
              <a:t>(Uso de servicios de otros proveedores)</a:t>
            </a:r>
          </a:p>
          <a:p>
            <a:r>
              <a:rPr lang="es-GT" noProof="0" dirty="0" smtClean="0"/>
              <a:t>Beneficios del uso de los servicios</a:t>
            </a:r>
          </a:p>
          <a:p>
            <a:pPr lvl="1">
              <a:buFont typeface="Courier New" pitchFamily="49" charset="0"/>
              <a:buChar char="o"/>
            </a:pPr>
            <a:r>
              <a:rPr lang="es-GT" noProof="0" dirty="0" smtClean="0"/>
              <a:t>A corto plazo, p.ej. Activos, empleo, gestión de riesgo, uniformidad del consumo</a:t>
            </a:r>
          </a:p>
          <a:p>
            <a:pPr lvl="1">
              <a:buFont typeface="Courier New" pitchFamily="49" charset="0"/>
              <a:buChar char="o"/>
            </a:pPr>
            <a:r>
              <a:rPr lang="es-GT" noProof="0" dirty="0" smtClean="0"/>
              <a:t>A más largo plazo, p.ej. Uso del aumento en ingresos para mejorar la calidad de vida, reducción de la pobreza</a:t>
            </a:r>
            <a:endParaRPr lang="es-GT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917" y="2823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GT" noProof="0" dirty="0" smtClean="0"/>
              <a:t>Teoría del cambio – marco de trabajo</a:t>
            </a:r>
            <a:endParaRPr lang="es-GT" noProof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noProof="0" dirty="0" smtClean="0"/>
              <a:t> </a:t>
            </a:r>
            <a:endParaRPr lang="es-GT" noProof="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1524000"/>
            <a:ext cx="5747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accent3"/>
                </a:solidFill>
                <a:latin typeface="Calibri" pitchFamily="34" charset="0"/>
              </a:rPr>
              <a:t>Propuesta</a:t>
            </a:r>
            <a:r>
              <a:rPr lang="en-US" sz="2800" b="1" dirty="0" smtClean="0">
                <a:solidFill>
                  <a:schemeClr val="accent3"/>
                </a:solidFill>
                <a:latin typeface="Calibri" pitchFamily="34" charset="0"/>
              </a:rPr>
              <a:t> de valor de la </a:t>
            </a:r>
            <a:r>
              <a:rPr lang="en-US" sz="2800" b="1" dirty="0" err="1" smtClean="0">
                <a:solidFill>
                  <a:schemeClr val="accent3"/>
                </a:solidFill>
                <a:latin typeface="Calibri" pitchFamily="34" charset="0"/>
              </a:rPr>
              <a:t>organización</a:t>
            </a:r>
            <a:endParaRPr lang="en-US" sz="2800" b="1" dirty="0">
              <a:solidFill>
                <a:schemeClr val="accent3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11430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Misión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y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objetivos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2209800"/>
            <a:ext cx="11430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Estrate-gias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42968" y="2223319"/>
            <a:ext cx="12192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Población objetivo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51439" y="2200745"/>
            <a:ext cx="8382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Insu-mos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54329" y="2223319"/>
            <a:ext cx="9906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Produc-tos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37107" y="2217626"/>
            <a:ext cx="11430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Calibri" pitchFamily="34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Resulta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-dos de los clientes a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corto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y largo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plazo</a:t>
            </a:r>
            <a:endParaRPr lang="en-US" dirty="0" smtClean="0">
              <a:latin typeface="Calibri" pitchFamily="34" charset="0"/>
            </a:endParaRPr>
          </a:p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53400" y="2229238"/>
            <a:ext cx="8382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Impac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-to</a:t>
            </a:r>
          </a:p>
          <a:p>
            <a:pPr algn="ctr"/>
            <a:endParaRPr lang="en-US" dirty="0"/>
          </a:p>
        </p:txBody>
      </p:sp>
      <p:sp>
        <p:nvSpPr>
          <p:cNvPr id="13" name="Bent Arrow 12"/>
          <p:cNvSpPr/>
          <p:nvPr/>
        </p:nvSpPr>
        <p:spPr>
          <a:xfrm>
            <a:off x="228600" y="2819400"/>
            <a:ext cx="509016" cy="2362200"/>
          </a:xfrm>
          <a:prstGeom prst="bentArrow">
            <a:avLst>
              <a:gd name="adj1" fmla="val 12900"/>
              <a:gd name="adj2" fmla="val 29322"/>
              <a:gd name="adj3" fmla="val 25000"/>
              <a:gd name="adj4" fmla="val 4375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1" y="4876800"/>
            <a:ext cx="660661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</a:rPr>
              <a:t>Medidas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 clave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</a:rPr>
              <a:t>para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 la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</a:rPr>
              <a:t>evaluación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 del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</a:rPr>
              <a:t>desempeño</a:t>
            </a:r>
            <a:endParaRPr lang="en-US" sz="24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82816" y="4626591"/>
            <a:ext cx="1109915" cy="10682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Estudio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de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impacto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304800" y="5714996"/>
            <a:ext cx="1237129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2030521" y="5791200"/>
            <a:ext cx="4423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APRENDIZAJE Y MEJORA CONTINUAS</a:t>
            </a:r>
            <a:endParaRPr lang="en-US" sz="1600" b="1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3708" y="5694878"/>
            <a:ext cx="1045907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7882816" y="5811318"/>
            <a:ext cx="1261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Investiga-ción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ocasional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0" name="Minus 19"/>
          <p:cNvSpPr/>
          <p:nvPr/>
        </p:nvSpPr>
        <p:spPr>
          <a:xfrm>
            <a:off x="152400" y="5029200"/>
            <a:ext cx="914400" cy="304800"/>
          </a:xfrm>
          <a:prstGeom prst="mathMinu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3935510" y="4271684"/>
            <a:ext cx="228600" cy="4572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5170539" y="4287425"/>
            <a:ext cx="228600" cy="4572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6298593" y="4289613"/>
            <a:ext cx="228600" cy="4572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7294307" y="4307542"/>
            <a:ext cx="228600" cy="4572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143000"/>
            <a:ext cx="8417859" cy="1066800"/>
          </a:xfrm>
        </p:spPr>
        <p:txBody>
          <a:bodyPr>
            <a:normAutofit fontScale="90000"/>
          </a:bodyPr>
          <a:lstStyle/>
          <a:p>
            <a:r>
              <a:rPr lang="es-GT" noProof="0" dirty="0" smtClean="0"/>
              <a:t>‘Resultados de los clientes’ e ‘impacto’</a:t>
            </a:r>
            <a:endParaRPr lang="es-G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GT" u="sng" noProof="0" dirty="0" smtClean="0"/>
              <a:t>Impacto</a:t>
            </a:r>
            <a:r>
              <a:rPr lang="es-GT" noProof="0" dirty="0" smtClean="0"/>
              <a:t> – a veces es visto como efectos más amplios en la sociedad (p.ej. equidad social, ambiente sostenible...)</a:t>
            </a:r>
          </a:p>
          <a:p>
            <a:r>
              <a:rPr lang="es-GT" noProof="0" dirty="0" smtClean="0"/>
              <a:t>Técnicamente, impacto = cambio que es atribuido a la intervención, implicaciones metodológicas</a:t>
            </a:r>
          </a:p>
          <a:p>
            <a:r>
              <a:rPr lang="es-GT" u="sng" noProof="0" dirty="0" smtClean="0"/>
              <a:t>Resultados </a:t>
            </a:r>
            <a:r>
              <a:rPr lang="es-GT" u="sng" dirty="0" smtClean="0"/>
              <a:t>en</a:t>
            </a:r>
            <a:r>
              <a:rPr lang="es-GT" u="sng" noProof="0" dirty="0" smtClean="0"/>
              <a:t> clientes </a:t>
            </a:r>
            <a:r>
              <a:rPr lang="es-GT" noProof="0" dirty="0" smtClean="0"/>
              <a:t>= </a:t>
            </a:r>
            <a:r>
              <a:rPr lang="es-GT" noProof="0" dirty="0" smtClean="0"/>
              <a:t>cambios que resultan de un programa o servicio; pueden ser a corto y también a largo plazo; no necesariamente se establece causalidad, sino una “asociación razonable”; el rastreo de la TdC es una buena herramienta para esto.</a:t>
            </a:r>
          </a:p>
          <a:p>
            <a:endParaRPr lang="es-GT" noProof="0" dirty="0" smtClean="0"/>
          </a:p>
          <a:p>
            <a:endParaRPr lang="es-GT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irobi Training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34431</TotalTime>
  <Words>1226</Words>
  <Application>Microsoft Office PowerPoint</Application>
  <PresentationFormat>On-screen Show (4:3)</PresentationFormat>
  <Paragraphs>148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Nairobi Training</vt:lpstr>
      <vt:lpstr>   Grupo de trabajo de  resultados en clientes: Seminario virtual 2:  Teoría del cambio</vt:lpstr>
      <vt:lpstr>Agenda </vt:lpstr>
      <vt:lpstr>Recapitulación – credibilidad en lo que medimos</vt:lpstr>
      <vt:lpstr>TdC – un punto de partida importante</vt:lpstr>
      <vt:lpstr>Problemas del proceso de cambio – ejemplos de otros sectores</vt:lpstr>
      <vt:lpstr>El factor ‘deserción’</vt:lpstr>
      <vt:lpstr>Aplicación a las microfinanzas</vt:lpstr>
      <vt:lpstr>Teoría del cambio – marco de trabajo</vt:lpstr>
      <vt:lpstr>‘Resultados de los clientes’ e ‘impacto’</vt:lpstr>
      <vt:lpstr>Aplicación a las microfinanzas -1 </vt:lpstr>
      <vt:lpstr>Aplicación a las microfinanzas - 2 </vt:lpstr>
      <vt:lpstr>Uso de la TdC para la gestión</vt:lpstr>
      <vt:lpstr>Pensando en lo que esto significa</vt:lpstr>
      <vt:lpstr>Discusión</vt:lpstr>
      <vt:lpstr>Propósito del Grupo de trabajo de resultados en los clientes</vt:lpstr>
      <vt:lpstr>Lineamientos prácticos – que se propondrán</vt:lpstr>
      <vt:lpstr>Gracias</vt:lpstr>
    </vt:vector>
  </TitlesOfParts>
  <Company>3Jump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cgerteiser</dc:creator>
  <cp:lastModifiedBy>James</cp:lastModifiedBy>
  <cp:revision>2091</cp:revision>
  <cp:lastPrinted>2012-07-30T14:56:40Z</cp:lastPrinted>
  <dcterms:created xsi:type="dcterms:W3CDTF">2011-01-26T00:06:24Z</dcterms:created>
  <dcterms:modified xsi:type="dcterms:W3CDTF">2015-02-02T22:25:30Z</dcterms:modified>
</cp:coreProperties>
</file>